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theme/theme9.xml" ContentType="application/vnd.openxmlformats-officedocument.theme+xml"/>
  <Override PartName="/ppt/slideLayouts/slideLayout53.xml" ContentType="application/vnd.openxmlformats-officedocument.presentationml.slideLayout+xml"/>
  <Override PartName="/ppt/theme/theme10.xml" ContentType="application/vnd.openxmlformats-officedocument.theme+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theme/theme1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 id="2147483678" r:id="rId5"/>
    <p:sldMasterId id="2147483688" r:id="rId6"/>
    <p:sldMasterId id="2147483668" r:id="rId7"/>
    <p:sldMasterId id="2147483658" r:id="rId8"/>
    <p:sldMasterId id="2147483729" r:id="rId9"/>
    <p:sldMasterId id="2147483738" r:id="rId10"/>
    <p:sldMasterId id="2147483740" r:id="rId11"/>
    <p:sldMasterId id="2147483742" r:id="rId12"/>
    <p:sldMasterId id="2147483744" r:id="rId13"/>
    <p:sldMasterId id="2147483746" r:id="rId14"/>
    <p:sldMasterId id="2147483748" r:id="rId15"/>
    <p:sldMasterId id="2147483750" r:id="rId16"/>
    <p:sldMasterId id="2147483760" r:id="rId17"/>
    <p:sldMasterId id="2147483775" r:id="rId18"/>
  </p:sldMasterIdLst>
  <p:notesMasterIdLst>
    <p:notesMasterId r:id="rId38"/>
  </p:notesMasterIdLst>
  <p:handoutMasterIdLst>
    <p:handoutMasterId r:id="rId39"/>
  </p:handoutMasterIdLst>
  <p:sldIdLst>
    <p:sldId id="792" r:id="rId19"/>
    <p:sldId id="793" r:id="rId20"/>
    <p:sldId id="794" r:id="rId21"/>
    <p:sldId id="795" r:id="rId22"/>
    <p:sldId id="796" r:id="rId23"/>
    <p:sldId id="798" r:id="rId24"/>
    <p:sldId id="799" r:id="rId25"/>
    <p:sldId id="816" r:id="rId26"/>
    <p:sldId id="817" r:id="rId27"/>
    <p:sldId id="803" r:id="rId28"/>
    <p:sldId id="806" r:id="rId29"/>
    <p:sldId id="807" r:id="rId30"/>
    <p:sldId id="808" r:id="rId31"/>
    <p:sldId id="809" r:id="rId32"/>
    <p:sldId id="810" r:id="rId33"/>
    <p:sldId id="801" r:id="rId34"/>
    <p:sldId id="791" r:id="rId35"/>
    <p:sldId id="815" r:id="rId36"/>
    <p:sldId id="802" r:id="rId3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CB836E-F70B-4043-9A46-B69409DD441C}">
          <p14:sldIdLst>
            <p14:sldId id="792"/>
            <p14:sldId id="793"/>
            <p14:sldId id="794"/>
            <p14:sldId id="795"/>
            <p14:sldId id="796"/>
            <p14:sldId id="798"/>
            <p14:sldId id="799"/>
            <p14:sldId id="816"/>
            <p14:sldId id="817"/>
            <p14:sldId id="803"/>
            <p14:sldId id="806"/>
            <p14:sldId id="807"/>
            <p14:sldId id="808"/>
            <p14:sldId id="809"/>
            <p14:sldId id="810"/>
            <p14:sldId id="801"/>
            <p14:sldId id="791"/>
            <p14:sldId id="815"/>
            <p14:sldId id="802"/>
          </p14:sldIdLst>
        </p14:section>
      </p14:sectionLst>
    </p:ext>
    <p:ext uri="{EFAFB233-063F-42B5-8137-9DF3F51BA10A}">
      <p15:sldGuideLst xmlns:p15="http://schemas.microsoft.com/office/powerpoint/2012/main">
        <p15:guide id="1" orient="horz" pos="3888">
          <p15:clr>
            <a:srgbClr val="A4A3A4"/>
          </p15:clr>
        </p15:guide>
        <p15:guide id="2" orient="horz" pos="3744">
          <p15:clr>
            <a:srgbClr val="A4A3A4"/>
          </p15:clr>
        </p15:guide>
        <p15:guide id="3" orient="horz" pos="4203">
          <p15:clr>
            <a:srgbClr val="A4A3A4"/>
          </p15:clr>
        </p15:guide>
        <p15:guide id="4" orient="horz" pos="144">
          <p15:clr>
            <a:srgbClr val="A4A3A4"/>
          </p15:clr>
        </p15:guide>
        <p15:guide id="5" orient="horz" pos="641">
          <p15:clr>
            <a:srgbClr val="A4A3A4"/>
          </p15:clr>
        </p15:guide>
        <p15:guide id="6" orient="horz" pos="1056">
          <p15:clr>
            <a:srgbClr val="A4A3A4"/>
          </p15:clr>
        </p15:guide>
        <p15:guide id="7" orient="horz" pos="1208">
          <p15:clr>
            <a:srgbClr val="A4A3A4"/>
          </p15:clr>
        </p15:guide>
        <p15:guide id="8" orient="horz" pos="873">
          <p15:clr>
            <a:srgbClr val="A4A3A4"/>
          </p15:clr>
        </p15:guide>
        <p15:guide id="9" orient="horz" pos="1488">
          <p15:clr>
            <a:srgbClr val="A4A3A4"/>
          </p15:clr>
        </p15:guide>
        <p15:guide id="10" orient="horz" pos="1776">
          <p15:clr>
            <a:srgbClr val="A4A3A4"/>
          </p15:clr>
        </p15:guide>
        <p15:guide id="11" orient="horz" pos="3538">
          <p15:clr>
            <a:srgbClr val="A4A3A4"/>
          </p15:clr>
        </p15:guide>
        <p15:guide id="12" pos="2880">
          <p15:clr>
            <a:srgbClr val="A4A3A4"/>
          </p15:clr>
        </p15:guide>
        <p15:guide id="13" pos="5472">
          <p15:clr>
            <a:srgbClr val="A4A3A4"/>
          </p15:clr>
        </p15:guide>
        <p15:guide id="14" pos="288">
          <p15:clr>
            <a:srgbClr val="A4A3A4"/>
          </p15:clr>
        </p15:guide>
        <p15:guide id="15" pos="213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ncelle, Valerie F" initials="VFL" lastIdx="3" clrIdx="0"/>
  <p:cmAuthor id="1" name="Lancelle, Valerie F" initials="LVF"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FFFF"/>
    <a:srgbClr val="F01DCF"/>
    <a:srgbClr val="67B2E8"/>
    <a:srgbClr val="0C207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803" autoAdjust="0"/>
  </p:normalViewPr>
  <p:slideViewPr>
    <p:cSldViewPr showGuides="1">
      <p:cViewPr varScale="1">
        <p:scale>
          <a:sx n="102" d="100"/>
          <a:sy n="102" d="100"/>
        </p:scale>
        <p:origin x="926" y="77"/>
      </p:cViewPr>
      <p:guideLst>
        <p:guide orient="horz" pos="3888"/>
        <p:guide orient="horz" pos="3744"/>
        <p:guide orient="horz" pos="4203"/>
        <p:guide orient="horz" pos="144"/>
        <p:guide orient="horz" pos="641"/>
        <p:guide orient="horz" pos="1056"/>
        <p:guide orient="horz" pos="1208"/>
        <p:guide orient="horz" pos="873"/>
        <p:guide orient="horz" pos="1488"/>
        <p:guide orient="horz" pos="1776"/>
        <p:guide orient="horz" pos="3538"/>
        <p:guide pos="2880"/>
        <p:guide pos="5472"/>
        <p:guide pos="288"/>
        <p:guide pos="2130"/>
      </p:guideLst>
    </p:cSldViewPr>
  </p:slideViewPr>
  <p:notesTextViewPr>
    <p:cViewPr>
      <p:scale>
        <a:sx n="1" d="1"/>
        <a:sy n="1" d="1"/>
      </p:scale>
      <p:origin x="0" y="0"/>
    </p:cViewPr>
  </p:notesTextViewPr>
  <p:sorterViewPr>
    <p:cViewPr>
      <p:scale>
        <a:sx n="170" d="100"/>
        <a:sy n="170" d="100"/>
      </p:scale>
      <p:origin x="0" y="0"/>
    </p:cViewPr>
  </p:sorterViewPr>
  <p:notesViewPr>
    <p:cSldViewPr>
      <p:cViewPr varScale="1">
        <p:scale>
          <a:sx n="55" d="100"/>
          <a:sy n="55" d="100"/>
        </p:scale>
        <p:origin x="-2820"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zal, Shahid1" userId="S::shahid.afzal1@usbank.com::41e43ff6-5501-4028-97ba-44abb60d6155" providerId="AD" clId="Web-{E6DC050D-11C2-4308-A10E-E9762372C894}"/>
    <pc:docChg chg="modSld">
      <pc:chgData name="Afzal, Shahid1" userId="S::shahid.afzal1@usbank.com::41e43ff6-5501-4028-97ba-44abb60d6155" providerId="AD" clId="Web-{E6DC050D-11C2-4308-A10E-E9762372C894}" dt="2018-06-12T18:46:31.632" v="1" actId="20577"/>
      <pc:docMkLst>
        <pc:docMk/>
      </pc:docMkLst>
      <pc:sldChg chg="modSp">
        <pc:chgData name="Afzal, Shahid1" userId="S::shahid.afzal1@usbank.com::41e43ff6-5501-4028-97ba-44abb60d6155" providerId="AD" clId="Web-{E6DC050D-11C2-4308-A10E-E9762372C894}" dt="2018-06-12T18:46:31.632" v="1" actId="20577"/>
        <pc:sldMkLst>
          <pc:docMk/>
          <pc:sldMk cId="378162162" sldId="792"/>
        </pc:sldMkLst>
        <pc:spChg chg="mod">
          <ac:chgData name="Afzal, Shahid1" userId="S::shahid.afzal1@usbank.com::41e43ff6-5501-4028-97ba-44abb60d6155" providerId="AD" clId="Web-{E6DC050D-11C2-4308-A10E-E9762372C894}" dt="2018-06-12T18:46:31.632" v="1" actId="20577"/>
          <ac:spMkLst>
            <pc:docMk/>
            <pc:sldMk cId="378162162" sldId="792"/>
            <ac:spMk id="5" creationId="{00000000-0000-0000-0000-000000000000}"/>
          </ac:spMkLst>
        </pc:spChg>
      </pc:sldChg>
    </pc:docChg>
  </pc:docChgLst>
  <pc:docChgLst>
    <pc:chgData name="Kenney, Stacie D" userId="S::stacie.kenney@usbank.com::dd214b95-e53c-46f3-9ba0-5d5c4b942d08" providerId="AD" clId="Web-{1B71C1AB-81D5-492B-8785-3358C1524406}"/>
    <pc:docChg chg="addSld delSld modSld modSection">
      <pc:chgData name="Kenney, Stacie D" userId="S::stacie.kenney@usbank.com::dd214b95-e53c-46f3-9ba0-5d5c4b942d08" providerId="AD" clId="Web-{1B71C1AB-81D5-492B-8785-3358C1524406}" dt="2018-07-31T17:09:19.698" v="79"/>
      <pc:docMkLst>
        <pc:docMk/>
      </pc:docMkLst>
      <pc:sldChg chg="modSp">
        <pc:chgData name="Kenney, Stacie D" userId="S::stacie.kenney@usbank.com::dd214b95-e53c-46f3-9ba0-5d5c4b942d08" providerId="AD" clId="Web-{1B71C1AB-81D5-492B-8785-3358C1524406}" dt="2018-07-31T16:32:34.782" v="13" actId="1076"/>
        <pc:sldMkLst>
          <pc:docMk/>
          <pc:sldMk cId="378162162" sldId="792"/>
        </pc:sldMkLst>
        <pc:spChg chg="mod">
          <ac:chgData name="Kenney, Stacie D" userId="S::stacie.kenney@usbank.com::dd214b95-e53c-46f3-9ba0-5d5c4b942d08" providerId="AD" clId="Web-{1B71C1AB-81D5-492B-8785-3358C1524406}" dt="2018-07-31T16:32:34.782" v="13" actId="1076"/>
          <ac:spMkLst>
            <pc:docMk/>
            <pc:sldMk cId="378162162" sldId="792"/>
            <ac:spMk id="2" creationId="{00000000-0000-0000-0000-000000000000}"/>
          </ac:spMkLst>
        </pc:spChg>
        <pc:spChg chg="mod">
          <ac:chgData name="Kenney, Stacie D" userId="S::stacie.kenney@usbank.com::dd214b95-e53c-46f3-9ba0-5d5c4b942d08" providerId="AD" clId="Web-{1B71C1AB-81D5-492B-8785-3358C1524406}" dt="2018-07-31T16:31:34.966" v="4" actId="20577"/>
          <ac:spMkLst>
            <pc:docMk/>
            <pc:sldMk cId="378162162" sldId="792"/>
            <ac:spMk id="3" creationId="{00000000-0000-0000-0000-000000000000}"/>
          </ac:spMkLst>
        </pc:spChg>
      </pc:sldChg>
      <pc:sldChg chg="modSp">
        <pc:chgData name="Kenney, Stacie D" userId="S::stacie.kenney@usbank.com::dd214b95-e53c-46f3-9ba0-5d5c4b942d08" providerId="AD" clId="Web-{1B71C1AB-81D5-492B-8785-3358C1524406}" dt="2018-07-31T16:45:58.701" v="40" actId="20577"/>
        <pc:sldMkLst>
          <pc:docMk/>
          <pc:sldMk cId="189368249" sldId="794"/>
        </pc:sldMkLst>
        <pc:spChg chg="mod">
          <ac:chgData name="Kenney, Stacie D" userId="S::stacie.kenney@usbank.com::dd214b95-e53c-46f3-9ba0-5d5c4b942d08" providerId="AD" clId="Web-{1B71C1AB-81D5-492B-8785-3358C1524406}" dt="2018-07-31T16:45:58.701" v="40" actId="20577"/>
          <ac:spMkLst>
            <pc:docMk/>
            <pc:sldMk cId="189368249" sldId="794"/>
            <ac:spMk id="3" creationId="{00000000-0000-0000-0000-000000000000}"/>
          </ac:spMkLst>
        </pc:spChg>
        <pc:spChg chg="mod">
          <ac:chgData name="Kenney, Stacie D" userId="S::stacie.kenney@usbank.com::dd214b95-e53c-46f3-9ba0-5d5c4b942d08" providerId="AD" clId="Web-{1B71C1AB-81D5-492B-8785-3358C1524406}" dt="2018-07-31T16:33:26.753" v="14" actId="20577"/>
          <ac:spMkLst>
            <pc:docMk/>
            <pc:sldMk cId="189368249" sldId="794"/>
            <ac:spMk id="4" creationId="{00000000-0000-0000-0000-000000000000}"/>
          </ac:spMkLst>
        </pc:spChg>
      </pc:sldChg>
      <pc:sldChg chg="addSp delSp modSp">
        <pc:chgData name="Kenney, Stacie D" userId="S::stacie.kenney@usbank.com::dd214b95-e53c-46f3-9ba0-5d5c4b942d08" providerId="AD" clId="Web-{1B71C1AB-81D5-492B-8785-3358C1524406}" dt="2018-07-31T17:09:19.698" v="79"/>
        <pc:sldMkLst>
          <pc:docMk/>
          <pc:sldMk cId="1325237778" sldId="799"/>
        </pc:sldMkLst>
        <pc:picChg chg="add del mod">
          <ac:chgData name="Kenney, Stacie D" userId="S::stacie.kenney@usbank.com::dd214b95-e53c-46f3-9ba0-5d5c4b942d08" providerId="AD" clId="Web-{1B71C1AB-81D5-492B-8785-3358C1524406}" dt="2018-07-31T17:09:19.698" v="79"/>
          <ac:picMkLst>
            <pc:docMk/>
            <pc:sldMk cId="1325237778" sldId="799"/>
            <ac:picMk id="5" creationId="{83833D22-18CF-42B2-819B-4B3DF1AD5D42}"/>
          </ac:picMkLst>
        </pc:picChg>
      </pc:sldChg>
      <pc:sldChg chg="addAnim modAnim">
        <pc:chgData name="Kenney, Stacie D" userId="S::stacie.kenney@usbank.com::dd214b95-e53c-46f3-9ba0-5d5c4b942d08" providerId="AD" clId="Web-{1B71C1AB-81D5-492B-8785-3358C1524406}" dt="2018-07-31T16:49:35.556" v="58"/>
        <pc:sldMkLst>
          <pc:docMk/>
          <pc:sldMk cId="1787184667" sldId="803"/>
        </pc:sldMkLst>
      </pc:sldChg>
      <pc:sldChg chg="addSp delSp modSp del">
        <pc:chgData name="Kenney, Stacie D" userId="S::stacie.kenney@usbank.com::dd214b95-e53c-46f3-9ba0-5d5c4b942d08" providerId="AD" clId="Web-{1B71C1AB-81D5-492B-8785-3358C1524406}" dt="2018-07-31T17:03:31.274" v="64"/>
        <pc:sldMkLst>
          <pc:docMk/>
          <pc:sldMk cId="3079697680" sldId="804"/>
        </pc:sldMkLst>
        <pc:picChg chg="add del mod">
          <ac:chgData name="Kenney, Stacie D" userId="S::stacie.kenney@usbank.com::dd214b95-e53c-46f3-9ba0-5d5c4b942d08" providerId="AD" clId="Web-{1B71C1AB-81D5-492B-8785-3358C1524406}" dt="2018-07-31T17:02:40.303" v="61"/>
          <ac:picMkLst>
            <pc:docMk/>
            <pc:sldMk cId="3079697680" sldId="804"/>
            <ac:picMk id="8" creationId="{65353C9C-3C32-47BF-9C8E-C10C74393289}"/>
          </ac:picMkLst>
        </pc:picChg>
      </pc:sldChg>
      <pc:sldChg chg="del">
        <pc:chgData name="Kenney, Stacie D" userId="S::stacie.kenney@usbank.com::dd214b95-e53c-46f3-9ba0-5d5c4b942d08" providerId="AD" clId="Web-{1B71C1AB-81D5-492B-8785-3358C1524406}" dt="2018-07-31T17:02:07.207" v="59"/>
        <pc:sldMkLst>
          <pc:docMk/>
          <pc:sldMk cId="1628898131" sldId="805"/>
        </pc:sldMkLst>
      </pc:sldChg>
      <pc:sldChg chg="addSp delSp modSp new add del">
        <pc:chgData name="Kenney, Stacie D" userId="S::stacie.kenney@usbank.com::dd214b95-e53c-46f3-9ba0-5d5c4b942d08" providerId="AD" clId="Web-{1B71C1AB-81D5-492B-8785-3358C1524406}" dt="2018-07-31T17:08:51.369" v="77"/>
        <pc:sldMkLst>
          <pc:docMk/>
          <pc:sldMk cId="4019614498" sldId="816"/>
        </pc:sldMkLst>
        <pc:spChg chg="del">
          <ac:chgData name="Kenney, Stacie D" userId="S::stacie.kenney@usbank.com::dd214b95-e53c-46f3-9ba0-5d5c4b942d08" providerId="AD" clId="Web-{1B71C1AB-81D5-492B-8785-3358C1524406}" dt="2018-07-31T17:06:17.017" v="69"/>
          <ac:spMkLst>
            <pc:docMk/>
            <pc:sldMk cId="4019614498" sldId="816"/>
            <ac:spMk id="3" creationId="{B1A48C62-CE6A-4EE0-BB70-E91E90F90935}"/>
          </ac:spMkLst>
        </pc:spChg>
        <pc:spChg chg="add del mod">
          <ac:chgData name="Kenney, Stacie D" userId="S::stacie.kenney@usbank.com::dd214b95-e53c-46f3-9ba0-5d5c4b942d08" providerId="AD" clId="Web-{1B71C1AB-81D5-492B-8785-3358C1524406}" dt="2018-07-31T17:08:19.211" v="74"/>
          <ac:spMkLst>
            <pc:docMk/>
            <pc:sldMk cId="4019614498" sldId="816"/>
            <ac:spMk id="8" creationId="{9E5B5701-A100-4338-8DF1-39C81B98660A}"/>
          </ac:spMkLst>
        </pc:spChg>
        <pc:spChg chg="add mod">
          <ac:chgData name="Kenney, Stacie D" userId="S::stacie.kenney@usbank.com::dd214b95-e53c-46f3-9ba0-5d5c4b942d08" providerId="AD" clId="Web-{1B71C1AB-81D5-492B-8785-3358C1524406}" dt="2018-07-31T17:08:34.619" v="76"/>
          <ac:spMkLst>
            <pc:docMk/>
            <pc:sldMk cId="4019614498" sldId="816"/>
            <ac:spMk id="12" creationId="{7D9F9352-1730-40C9-9E8E-F12DC0721EF4}"/>
          </ac:spMkLst>
        </pc:spChg>
        <pc:picChg chg="add del mod ord">
          <ac:chgData name="Kenney, Stacie D" userId="S::stacie.kenney@usbank.com::dd214b95-e53c-46f3-9ba0-5d5c4b942d08" providerId="AD" clId="Web-{1B71C1AB-81D5-492B-8785-3358C1524406}" dt="2018-07-31T17:08:12.898" v="73"/>
          <ac:picMkLst>
            <pc:docMk/>
            <pc:sldMk cId="4019614498" sldId="816"/>
            <ac:picMk id="5" creationId="{A95D9AC9-8FAA-4AFC-B742-2F66380187F3}"/>
          </ac:picMkLst>
        </pc:picChg>
        <pc:picChg chg="add del mod ord">
          <ac:chgData name="Kenney, Stacie D" userId="S::stacie.kenney@usbank.com::dd214b95-e53c-46f3-9ba0-5d5c4b942d08" providerId="AD" clId="Web-{1B71C1AB-81D5-492B-8785-3358C1524406}" dt="2018-07-31T17:08:34.619" v="76"/>
          <ac:picMkLst>
            <pc:docMk/>
            <pc:sldMk cId="4019614498" sldId="816"/>
            <ac:picMk id="9" creationId="{A7D11BD5-3238-499C-81AF-A6C18AED4D44}"/>
          </ac:picMkLst>
        </pc:picChg>
      </pc:sldChg>
      <pc:sldChg chg="addSp delSp modSp new del">
        <pc:chgData name="Kenney, Stacie D" userId="S::stacie.kenney@usbank.com::dd214b95-e53c-46f3-9ba0-5d5c4b942d08" providerId="AD" clId="Web-{1B71C1AB-81D5-492B-8785-3358C1524406}" dt="2018-07-31T17:05:45.360" v="68"/>
        <pc:sldMkLst>
          <pc:docMk/>
          <pc:sldMk cId="1169827573" sldId="817"/>
        </pc:sldMkLst>
        <pc:spChg chg="del">
          <ac:chgData name="Kenney, Stacie D" userId="S::stacie.kenney@usbank.com::dd214b95-e53c-46f3-9ba0-5d5c4b942d08" providerId="AD" clId="Web-{1B71C1AB-81D5-492B-8785-3358C1524406}" dt="2018-07-31T17:04:24.199" v="65"/>
          <ac:spMkLst>
            <pc:docMk/>
            <pc:sldMk cId="1169827573" sldId="817"/>
            <ac:spMk id="3" creationId="{B90ECC0C-8DD4-449B-AF1B-ACC3F4CE2E9F}"/>
          </ac:spMkLst>
        </pc:spChg>
        <pc:spChg chg="add del mod">
          <ac:chgData name="Kenney, Stacie D" userId="S::stacie.kenney@usbank.com::dd214b95-e53c-46f3-9ba0-5d5c4b942d08" providerId="AD" clId="Web-{1B71C1AB-81D5-492B-8785-3358C1524406}" dt="2018-07-31T17:05:09.561" v="67"/>
          <ac:spMkLst>
            <pc:docMk/>
            <pc:sldMk cId="1169827573" sldId="817"/>
            <ac:spMk id="8" creationId="{7288570B-B93F-4C4E-A6A5-40C4E034285F}"/>
          </ac:spMkLst>
        </pc:spChg>
        <pc:picChg chg="add del mod ord">
          <ac:chgData name="Kenney, Stacie D" userId="S::stacie.kenney@usbank.com::dd214b95-e53c-46f3-9ba0-5d5c4b942d08" providerId="AD" clId="Web-{1B71C1AB-81D5-492B-8785-3358C1524406}" dt="2018-07-31T17:04:24.465" v="66"/>
          <ac:picMkLst>
            <pc:docMk/>
            <pc:sldMk cId="1169827573" sldId="817"/>
            <ac:picMk id="5" creationId="{CCA01903-B294-4DF1-B6A4-FFE9BD7C074E}"/>
          </ac:picMkLst>
        </pc:picChg>
        <pc:picChg chg="add mod ord">
          <ac:chgData name="Kenney, Stacie D" userId="S::stacie.kenney@usbank.com::dd214b95-e53c-46f3-9ba0-5d5c4b942d08" providerId="AD" clId="Web-{1B71C1AB-81D5-492B-8785-3358C1524406}" dt="2018-07-31T17:05:09.561" v="67"/>
          <ac:picMkLst>
            <pc:docMk/>
            <pc:sldMk cId="1169827573" sldId="817"/>
            <ac:picMk id="9" creationId="{990E129D-4D7F-4A32-806E-FA7A67A84EE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A51597D-2533-4919-9F56-EB376382431F}" type="datetimeFigureOut">
              <a:rPr lang="en-US" smtClean="0"/>
              <a:t>7/31/2018</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299DF4D-C62B-4016-B29D-F0C99D2ADC74}" type="slidenum">
              <a:rPr lang="en-US" smtClean="0"/>
              <a:t>‹#›</a:t>
            </a:fld>
            <a:endParaRPr lang="en-US" dirty="0"/>
          </a:p>
        </p:txBody>
      </p:sp>
    </p:spTree>
    <p:extLst>
      <p:ext uri="{BB962C8B-B14F-4D97-AF65-F5344CB8AC3E}">
        <p14:creationId xmlns:p14="http://schemas.microsoft.com/office/powerpoint/2010/main" val="2492288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601F5D1-2A17-464E-B26B-00AA5BE0803A}" type="datetimeFigureOut">
              <a:rPr lang="en-US" smtClean="0"/>
              <a:t>7/31/2018</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3F005EB-22FB-4FDC-8C6B-5A1CCF96C6D1}" type="slidenum">
              <a:rPr lang="en-US" smtClean="0"/>
              <a:t>‹#›</a:t>
            </a:fld>
            <a:endParaRPr lang="en-US" dirty="0"/>
          </a:p>
        </p:txBody>
      </p:sp>
    </p:spTree>
    <p:extLst>
      <p:ext uri="{BB962C8B-B14F-4D97-AF65-F5344CB8AC3E}">
        <p14:creationId xmlns:p14="http://schemas.microsoft.com/office/powerpoint/2010/main" val="337523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Note</a:t>
            </a:r>
            <a:r>
              <a:rPr lang="en-US" b="0">
                <a:solidFill>
                  <a:srgbClr val="FF0000"/>
                </a:solidFill>
              </a:rPr>
              <a:t>:</a:t>
            </a:r>
            <a:r>
              <a:rPr lang="en-US" b="0" baseline="0">
                <a:solidFill>
                  <a:srgbClr val="FF0000"/>
                </a:solidFill>
              </a:rPr>
              <a:t> This </a:t>
            </a:r>
            <a:r>
              <a:rPr lang="en-US" b="0" baseline="0" dirty="0">
                <a:solidFill>
                  <a:srgbClr val="FF0000"/>
                </a:solidFill>
              </a:rPr>
              <a:t>is the </a:t>
            </a:r>
            <a:r>
              <a:rPr lang="en-US" b="0" baseline="0" dirty="0" err="1">
                <a:solidFill>
                  <a:srgbClr val="FF0000"/>
                </a:solidFill>
              </a:rPr>
              <a:t>Hoan</a:t>
            </a:r>
            <a:r>
              <a:rPr lang="en-US" b="0" baseline="0" dirty="0">
                <a:solidFill>
                  <a:srgbClr val="FF0000"/>
                </a:solidFill>
              </a:rPr>
              <a:t> bridge, in Milwaukee, with the US Bank tower in the background ;-)</a:t>
            </a:r>
            <a:endParaRPr lang="en-US" b="0" dirty="0"/>
          </a:p>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a:t>
            </a:fld>
            <a:endParaRPr lang="en-US" dirty="0"/>
          </a:p>
        </p:txBody>
      </p:sp>
    </p:spTree>
    <p:extLst>
      <p:ext uri="{BB962C8B-B14F-4D97-AF65-F5344CB8AC3E}">
        <p14:creationId xmlns:p14="http://schemas.microsoft.com/office/powerpoint/2010/main" val="13307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17</a:t>
            </a:fld>
            <a:endParaRPr lang="en-US" dirty="0"/>
          </a:p>
        </p:txBody>
      </p:sp>
    </p:spTree>
    <p:extLst>
      <p:ext uri="{BB962C8B-B14F-4D97-AF65-F5344CB8AC3E}">
        <p14:creationId xmlns:p14="http://schemas.microsoft.com/office/powerpoint/2010/main" val="338172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18</a:t>
            </a:fld>
            <a:endParaRPr lang="en-US" dirty="0"/>
          </a:p>
        </p:txBody>
      </p:sp>
    </p:spTree>
    <p:extLst>
      <p:ext uri="{BB962C8B-B14F-4D97-AF65-F5344CB8AC3E}">
        <p14:creationId xmlns:p14="http://schemas.microsoft.com/office/powerpoint/2010/main" val="391333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19</a:t>
            </a:fld>
            <a:endParaRPr lang="en-US" dirty="0"/>
          </a:p>
        </p:txBody>
      </p:sp>
    </p:spTree>
    <p:extLst>
      <p:ext uri="{BB962C8B-B14F-4D97-AF65-F5344CB8AC3E}">
        <p14:creationId xmlns:p14="http://schemas.microsoft.com/office/powerpoint/2010/main" val="184434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2</a:t>
            </a:fld>
            <a:endParaRPr lang="en-US" dirty="0"/>
          </a:p>
        </p:txBody>
      </p:sp>
    </p:spTree>
    <p:extLst>
      <p:ext uri="{BB962C8B-B14F-4D97-AF65-F5344CB8AC3E}">
        <p14:creationId xmlns:p14="http://schemas.microsoft.com/office/powerpoint/2010/main" val="22167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PROBLEM</a:t>
            </a:r>
          </a:p>
          <a:p>
            <a:pPr lvl="1"/>
            <a:r>
              <a:rPr lang="en-US" dirty="0"/>
              <a:t>Our survey and the resulting synthesis confirmed this hunch.</a:t>
            </a:r>
          </a:p>
          <a:p>
            <a:pPr lvl="1"/>
            <a:r>
              <a:rPr lang="en-US" dirty="0"/>
              <a:t>There was no ONE solution that people sought with their problems or ideas</a:t>
            </a:r>
          </a:p>
          <a:p>
            <a:pPr lvl="1"/>
            <a:r>
              <a:rPr lang="en-US" dirty="0"/>
              <a:t>Currently people are using whatever means they have based on their own experiences, that work well for them</a:t>
            </a:r>
          </a:p>
          <a:p>
            <a:endParaRPr lang="en-US" b="1" dirty="0"/>
          </a:p>
          <a:p>
            <a:r>
              <a:rPr lang="en-US" b="1" dirty="0"/>
              <a:t>OPPORTUNITY</a:t>
            </a:r>
          </a:p>
          <a:p>
            <a:pPr lvl="1"/>
            <a:r>
              <a:rPr lang="en-US" dirty="0"/>
              <a:t>We also know that there will need to be a lot of communication around the new solution, as well as an annual training element, so that all employees know about this solution and how to use it.</a:t>
            </a:r>
          </a:p>
        </p:txBody>
      </p:sp>
      <p:sp>
        <p:nvSpPr>
          <p:cNvPr id="4" name="Slide Number Placeholder 3"/>
          <p:cNvSpPr>
            <a:spLocks noGrp="1"/>
          </p:cNvSpPr>
          <p:nvPr>
            <p:ph type="sldNum" sz="quarter" idx="10"/>
          </p:nvPr>
        </p:nvSpPr>
        <p:spPr/>
        <p:txBody>
          <a:bodyPr/>
          <a:lstStyle/>
          <a:p>
            <a:fld id="{13F005EB-22FB-4FDC-8C6B-5A1CCF96C6D1}" type="slidenum">
              <a:rPr lang="en-US" smtClean="0"/>
              <a:t>3</a:t>
            </a:fld>
            <a:endParaRPr lang="en-US" dirty="0"/>
          </a:p>
        </p:txBody>
      </p:sp>
    </p:spTree>
    <p:extLst>
      <p:ext uri="{BB962C8B-B14F-4D97-AF65-F5344CB8AC3E}">
        <p14:creationId xmlns:p14="http://schemas.microsoft.com/office/powerpoint/2010/main" val="191650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 Even though TOS folks routinely support the implementation of solution ideas, they can also have ideas of their own to improve how they deliver, support, etc.</a:t>
            </a:r>
          </a:p>
          <a:p>
            <a:pPr lvl="1"/>
            <a:r>
              <a:rPr lang="en-US" dirty="0"/>
              <a:t>- They will ask their manager or someone else they know who might be able to point them in the right direction.</a:t>
            </a:r>
          </a:p>
          <a:p>
            <a:pPr lvl="1"/>
            <a:r>
              <a:rPr lang="en-US" dirty="0"/>
              <a:t>- They may submit a request via some BL specific process whereby it’s not managed well and therefore doesn’t provide timely responses.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We know all of this based on our survey synthesis.</a:t>
            </a:r>
          </a:p>
        </p:txBody>
      </p:sp>
      <p:sp>
        <p:nvSpPr>
          <p:cNvPr id="4" name="Slide Number Placeholder 3"/>
          <p:cNvSpPr>
            <a:spLocks noGrp="1"/>
          </p:cNvSpPr>
          <p:nvPr>
            <p:ph type="sldNum" sz="quarter" idx="10"/>
          </p:nvPr>
        </p:nvSpPr>
        <p:spPr/>
        <p:txBody>
          <a:bodyPr/>
          <a:lstStyle/>
          <a:p>
            <a:fld id="{13F005EB-22FB-4FDC-8C6B-5A1CCF96C6D1}" type="slidenum">
              <a:rPr lang="en-US" smtClean="0"/>
              <a:t>4</a:t>
            </a:fld>
            <a:endParaRPr lang="en-US" dirty="0"/>
          </a:p>
        </p:txBody>
      </p:sp>
    </p:spTree>
    <p:extLst>
      <p:ext uri="{BB962C8B-B14F-4D97-AF65-F5344CB8AC3E}">
        <p14:creationId xmlns:p14="http://schemas.microsoft.com/office/powerpoint/2010/main" val="122388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5</a:t>
            </a:fld>
            <a:endParaRPr lang="en-US" dirty="0"/>
          </a:p>
        </p:txBody>
      </p:sp>
    </p:spTree>
    <p:extLst>
      <p:ext uri="{BB962C8B-B14F-4D97-AF65-F5344CB8AC3E}">
        <p14:creationId xmlns:p14="http://schemas.microsoft.com/office/powerpoint/2010/main" val="148114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6</a:t>
            </a:fld>
            <a:endParaRPr lang="en-US" dirty="0"/>
          </a:p>
        </p:txBody>
      </p:sp>
    </p:spTree>
    <p:extLst>
      <p:ext uri="{BB962C8B-B14F-4D97-AF65-F5344CB8AC3E}">
        <p14:creationId xmlns:p14="http://schemas.microsoft.com/office/powerpoint/2010/main" val="22348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7</a:t>
            </a:fld>
            <a:endParaRPr lang="en-US" dirty="0"/>
          </a:p>
        </p:txBody>
      </p:sp>
    </p:spTree>
    <p:extLst>
      <p:ext uri="{BB962C8B-B14F-4D97-AF65-F5344CB8AC3E}">
        <p14:creationId xmlns:p14="http://schemas.microsoft.com/office/powerpoint/2010/main" val="1718431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10</a:t>
            </a:fld>
            <a:endParaRPr lang="en-US" dirty="0"/>
          </a:p>
        </p:txBody>
      </p:sp>
    </p:spTree>
    <p:extLst>
      <p:ext uri="{BB962C8B-B14F-4D97-AF65-F5344CB8AC3E}">
        <p14:creationId xmlns:p14="http://schemas.microsoft.com/office/powerpoint/2010/main" val="200519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05EB-22FB-4FDC-8C6B-5A1CCF96C6D1}" type="slidenum">
              <a:rPr lang="en-US" smtClean="0"/>
              <a:t>16</a:t>
            </a:fld>
            <a:endParaRPr lang="en-US" dirty="0"/>
          </a:p>
        </p:txBody>
      </p:sp>
    </p:spTree>
    <p:extLst>
      <p:ext uri="{BB962C8B-B14F-4D97-AF65-F5344CB8AC3E}">
        <p14:creationId xmlns:p14="http://schemas.microsoft.com/office/powerpoint/2010/main" val="2369355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spTree>
      <p:nvGrpSpPr>
        <p:cNvPr id="1" name=""/>
        <p:cNvGrpSpPr/>
        <p:nvPr/>
      </p:nvGrpSpPr>
      <p:grpSpPr>
        <a:xfrm>
          <a:off x="0" y="0"/>
          <a:ext cx="0" cy="0"/>
          <a:chOff x="0" y="0"/>
          <a:chExt cx="0" cy="0"/>
        </a:xfrm>
      </p:grpSpPr>
      <p:grpSp>
        <p:nvGrpSpPr>
          <p:cNvPr id="13" name="Group 12"/>
          <p:cNvGrpSpPr/>
          <p:nvPr userDrawn="1"/>
        </p:nvGrpSpPr>
        <p:grpSpPr>
          <a:xfrm>
            <a:off x="0" y="-22043"/>
            <a:ext cx="9144000" cy="6194243"/>
            <a:chOff x="0" y="-22043"/>
            <a:chExt cx="9144000" cy="6194243"/>
          </a:xfrm>
        </p:grpSpPr>
        <p:sp>
          <p:nvSpPr>
            <p:cNvPr id="14" name="Rectangle 13"/>
            <p:cNvSpPr/>
            <p:nvPr userDrawn="1"/>
          </p:nvSpPr>
          <p:spPr>
            <a:xfrm>
              <a:off x="0" y="0"/>
              <a:ext cx="9144000" cy="6172200"/>
            </a:xfrm>
            <a:prstGeom prst="rect">
              <a:avLst/>
            </a:prstGeom>
            <a:gradFill>
              <a:gsLst>
                <a:gs pos="0">
                  <a:srgbClr val="0C2074"/>
                </a:gs>
                <a:gs pos="100000">
                  <a:srgbClr val="0C207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15" name="Group 14"/>
            <p:cNvGrpSpPr/>
            <p:nvPr userDrawn="1"/>
          </p:nvGrpSpPr>
          <p:grpSpPr>
            <a:xfrm>
              <a:off x="0" y="-22043"/>
              <a:ext cx="3116640" cy="5974110"/>
              <a:chOff x="0" y="-22043"/>
              <a:chExt cx="3116640" cy="5974110"/>
            </a:xfrm>
          </p:grpSpPr>
          <p:cxnSp>
            <p:nvCxnSpPr>
              <p:cNvPr id="16" name="Straight Connector 15"/>
              <p:cNvCxnSpPr/>
              <p:nvPr userDrawn="1"/>
            </p:nvCxnSpPr>
            <p:spPr>
              <a:xfrm>
                <a:off x="787401" y="1718735"/>
                <a:ext cx="0" cy="4233332"/>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770467" y="5920923"/>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16200000" flipH="1">
                <a:off x="907816" y="5782691"/>
                <a:ext cx="320040"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0" y="5651923"/>
                <a:ext cx="1090507" cy="0"/>
              </a:xfrm>
              <a:prstGeom prst="line">
                <a:avLst/>
              </a:prstGeom>
              <a:ln w="635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w="38100">
                    <a:solidFill>
                      <a:schemeClr val="tx1"/>
                    </a:solidFill>
                  </a:ln>
                </a:endParaRPr>
              </a:p>
            </p:txBody>
          </p:sp>
        </p:grpSp>
      </p:grpSp>
      <p:sp>
        <p:nvSpPr>
          <p:cNvPr id="8" name="Text Placeholder 2"/>
          <p:cNvSpPr>
            <a:spLocks noGrp="1"/>
          </p:cNvSpPr>
          <p:nvPr userDrawn="1">
            <p:ph type="body" idx="10"/>
          </p:nvPr>
        </p:nvSpPr>
        <p:spPr>
          <a:xfrm>
            <a:off x="3352800" y="2906714"/>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itle 1"/>
          <p:cNvSpPr>
            <a:spLocks noGrp="1"/>
          </p:cNvSpPr>
          <p:nvPr userDrawn="1">
            <p:ph type="title" hasCustomPrompt="1"/>
          </p:nvPr>
        </p:nvSpPr>
        <p:spPr>
          <a:xfrm>
            <a:off x="3352800" y="1777790"/>
            <a:ext cx="5334000" cy="982662"/>
          </a:xfrm>
        </p:spPr>
        <p:txBody>
          <a:bodyPr anchor="b" anchorCtr="0">
            <a:normAutofit/>
          </a:bodyPr>
          <a:lstStyle>
            <a:lvl1pPr algn="l">
              <a:defRPr sz="3200" b="1" cap="none">
                <a:solidFill>
                  <a:schemeClr val="bg1"/>
                </a:solidFill>
              </a:defRPr>
            </a:lvl1pPr>
          </a:lstStyle>
          <a:p>
            <a:r>
              <a:rPr lang="en-US" dirty="0"/>
              <a:t>Click to edit master title style</a:t>
            </a:r>
          </a:p>
        </p:txBody>
      </p:sp>
      <p:sp>
        <p:nvSpPr>
          <p:cNvPr id="11" name="Text Placeholder 2"/>
          <p:cNvSpPr>
            <a:spLocks noGrp="1"/>
          </p:cNvSpPr>
          <p:nvPr userDrawn="1">
            <p:ph type="body" idx="12"/>
          </p:nvPr>
        </p:nvSpPr>
        <p:spPr>
          <a:xfrm>
            <a:off x="3333750" y="5021264"/>
            <a:ext cx="5334000" cy="341656"/>
          </a:xfrm>
        </p:spPr>
        <p:txBody>
          <a:bodyPr anchor="t" anchorCtr="0"/>
          <a:lstStyle>
            <a:lvl1pPr marL="0" indent="0">
              <a:buNone/>
              <a:defRPr sz="1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userDrawn="1">
            <p:ph type="body" idx="13"/>
          </p:nvPr>
        </p:nvSpPr>
        <p:spPr>
          <a:xfrm>
            <a:off x="3333750" y="5363819"/>
            <a:ext cx="5334000" cy="341656"/>
          </a:xfrm>
        </p:spPr>
        <p:txBody>
          <a:bodyPr anchor="t" anchorCtr="0"/>
          <a:lstStyle>
            <a:lvl1pPr marL="0" indent="0">
              <a:buNone/>
              <a:defRPr sz="1600" i="1">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2578851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54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6668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4520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931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9513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2210736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0183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616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730757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01909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spTree>
      <p:nvGrpSpPr>
        <p:cNvPr id="1" name=""/>
        <p:cNvGrpSpPr/>
        <p:nvPr/>
      </p:nvGrpSpPr>
      <p:grpSpPr>
        <a:xfrm>
          <a:off x="0" y="0"/>
          <a:ext cx="0" cy="0"/>
          <a:chOff x="0" y="0"/>
          <a:chExt cx="0" cy="0"/>
        </a:xfrm>
      </p:grpSpPr>
      <p:grpSp>
        <p:nvGrpSpPr>
          <p:cNvPr id="18" name="Group 17"/>
          <p:cNvGrpSpPr/>
          <p:nvPr userDrawn="1"/>
        </p:nvGrpSpPr>
        <p:grpSpPr>
          <a:xfrm>
            <a:off x="8467" y="-22043"/>
            <a:ext cx="8617372" cy="5974110"/>
            <a:chOff x="0" y="-30510"/>
            <a:chExt cx="8617372" cy="5974110"/>
          </a:xfrm>
        </p:grpSpPr>
        <p:cxnSp>
          <p:nvCxnSpPr>
            <p:cNvPr id="19" name="Straight Connector 18"/>
            <p:cNvCxnSpPr/>
            <p:nvPr userDrawn="1"/>
          </p:nvCxnSpPr>
          <p:spPr>
            <a:xfrm>
              <a:off x="6288133" y="1710268"/>
              <a:ext cx="0" cy="4233332"/>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6271199" y="5912456"/>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16200000" flipH="1">
              <a:off x="6408548" y="5774224"/>
              <a:ext cx="3200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0" y="5643456"/>
              <a:ext cx="6591240" cy="0"/>
            </a:xfrm>
            <a:prstGeom prst="line">
              <a:avLst/>
            </a:prstGeom>
            <a:ln w="63500">
              <a:solidFill>
                <a:srgbClr val="0C2074"/>
              </a:solidFill>
            </a:ln>
          </p:spPr>
          <p:style>
            <a:lnRef idx="1">
              <a:schemeClr val="accent1"/>
            </a:lnRef>
            <a:fillRef idx="0">
              <a:schemeClr val="accent1"/>
            </a:fillRef>
            <a:effectRef idx="0">
              <a:schemeClr val="accent1"/>
            </a:effectRef>
            <a:fontRef idx="minor">
              <a:schemeClr val="tx1"/>
            </a:fontRef>
          </p:style>
        </p:cxnSp>
        <p:sp>
          <p:nvSpPr>
            <p:cNvPr id="33"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itle 1"/>
          <p:cNvSpPr>
            <a:spLocks noGrp="1"/>
          </p:cNvSpPr>
          <p:nvPr>
            <p:ph type="title" hasCustomPrompt="1"/>
          </p:nvPr>
        </p:nvSpPr>
        <p:spPr>
          <a:xfrm>
            <a:off x="457200" y="968828"/>
            <a:ext cx="5659438" cy="1362075"/>
          </a:xfrm>
        </p:spPr>
        <p:txBody>
          <a:bodyPr anchor="b" anchorCtr="0">
            <a:normAutofit/>
          </a:bodyPr>
          <a:lstStyle>
            <a:lvl1pPr algn="l">
              <a:defRPr sz="3600" b="1" cap="none"/>
            </a:lvl1pPr>
          </a:lstStyle>
          <a:p>
            <a:r>
              <a:rPr lang="en-US" dirty="0"/>
              <a:t>Click to edit master title style</a:t>
            </a:r>
          </a:p>
        </p:txBody>
      </p:sp>
      <p:sp>
        <p:nvSpPr>
          <p:cNvPr id="7" name="Text Placeholder 2"/>
          <p:cNvSpPr>
            <a:spLocks noGrp="1"/>
          </p:cNvSpPr>
          <p:nvPr>
            <p:ph type="body" idx="1"/>
          </p:nvPr>
        </p:nvSpPr>
        <p:spPr>
          <a:xfrm>
            <a:off x="457200" y="2601914"/>
            <a:ext cx="5659438"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2"/>
          <p:cNvSpPr>
            <a:spLocks noGrp="1"/>
          </p:cNvSpPr>
          <p:nvPr>
            <p:ph type="body" idx="12"/>
          </p:nvPr>
        </p:nvSpPr>
        <p:spPr>
          <a:xfrm>
            <a:off x="400050" y="4800600"/>
            <a:ext cx="5334000" cy="341656"/>
          </a:xfrm>
        </p:spPr>
        <p:txBody>
          <a:bodyPr anchor="t" anchorCtr="0"/>
          <a:lstStyle>
            <a:lvl1pPr marL="0" indent="0">
              <a:buNone/>
              <a:defRPr sz="18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2"/>
          <p:cNvSpPr>
            <a:spLocks noGrp="1"/>
          </p:cNvSpPr>
          <p:nvPr>
            <p:ph type="body" idx="13"/>
          </p:nvPr>
        </p:nvSpPr>
        <p:spPr>
          <a:xfrm>
            <a:off x="400050" y="5143155"/>
            <a:ext cx="5334000" cy="341656"/>
          </a:xfrm>
        </p:spPr>
        <p:txBody>
          <a:bodyPr anchor="t" anchorCtr="0"/>
          <a:lstStyle>
            <a:lvl1pPr marL="0" indent="0">
              <a:buNone/>
              <a:defRPr sz="1600" i="1">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95940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924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123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706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367483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1043824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Specialty 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17649" y="1382750"/>
            <a:ext cx="5508702" cy="4560849"/>
          </a:xfrm>
        </p:spPr>
        <p:txBody>
          <a:bodyPr/>
          <a:lstStyle>
            <a:lvl1pPr marL="9144" indent="0">
              <a:buFontTx/>
              <a:buNone/>
              <a:defRPr/>
            </a:lvl1pPr>
            <a:lvl2pPr marL="320040" indent="0">
              <a:buFontTx/>
              <a:buNone/>
              <a:defRPr/>
            </a:lvl2pPr>
            <a:lvl3pPr marL="740664" indent="0">
              <a:buFontTx/>
              <a:buNone/>
              <a:defRPr/>
            </a:lvl3pPr>
            <a:lvl4pPr marL="1106424" indent="0">
              <a:buFontTx/>
              <a:buNone/>
              <a:defRPr/>
            </a:lvl4pPr>
            <a:lvl5pPr marL="1472184"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8723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cialty biography">
    <p:spTree>
      <p:nvGrpSpPr>
        <p:cNvPr id="1" name=""/>
        <p:cNvGrpSpPr/>
        <p:nvPr/>
      </p:nvGrpSpPr>
      <p:grpSpPr>
        <a:xfrm>
          <a:off x="0" y="0"/>
          <a:ext cx="0" cy="0"/>
          <a:chOff x="0" y="0"/>
          <a:chExt cx="0" cy="0"/>
        </a:xfrm>
      </p:grpSpPr>
      <p:sp>
        <p:nvSpPr>
          <p:cNvPr id="2" name="Title 1"/>
          <p:cNvSpPr>
            <a:spLocks noGrp="1"/>
          </p:cNvSpPr>
          <p:nvPr>
            <p:ph type="title"/>
          </p:nvPr>
        </p:nvSpPr>
        <p:spPr>
          <a:xfrm>
            <a:off x="2743200" y="618172"/>
            <a:ext cx="5943600" cy="801688"/>
          </a:xfrm>
        </p:spPr>
        <p:txBody>
          <a:bodyPr>
            <a:normAutofit/>
          </a:bodyPr>
          <a:lstStyle>
            <a:lvl1pPr>
              <a:defRPr sz="2200"/>
            </a:lvl1pPr>
          </a:lstStyle>
          <a:p>
            <a:r>
              <a:rPr lang="en-US" dirty="0"/>
              <a:t>Click to edit Master title style</a:t>
            </a:r>
          </a:p>
        </p:txBody>
      </p:sp>
      <p:sp>
        <p:nvSpPr>
          <p:cNvPr id="3" name="Content Placeholder 2"/>
          <p:cNvSpPr>
            <a:spLocks noGrp="1"/>
          </p:cNvSpPr>
          <p:nvPr>
            <p:ph sz="half" idx="1"/>
          </p:nvPr>
        </p:nvSpPr>
        <p:spPr>
          <a:xfrm>
            <a:off x="2743200" y="1417852"/>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57200" y="1022793"/>
            <a:ext cx="2209800" cy="2170112"/>
          </a:xfrm>
        </p:spPr>
        <p:txBody>
          <a:bodyPr/>
          <a:lstStyle>
            <a:lvl1pPr marL="9144" indent="0">
              <a:buFontTx/>
              <a:buNone/>
              <a:defRPr/>
            </a:lvl1pPr>
          </a:lstStyle>
          <a:p>
            <a:endParaRPr lang="en-US" dirty="0"/>
          </a:p>
        </p:txBody>
      </p:sp>
      <p:sp>
        <p:nvSpPr>
          <p:cNvPr id="10" name="Content Placeholder 2"/>
          <p:cNvSpPr>
            <a:spLocks noGrp="1"/>
          </p:cNvSpPr>
          <p:nvPr>
            <p:ph sz="half" idx="11"/>
          </p:nvPr>
        </p:nvSpPr>
        <p:spPr>
          <a:xfrm>
            <a:off x="2743200" y="4106260"/>
            <a:ext cx="5943600" cy="1828800"/>
          </a:xfrm>
        </p:spPr>
        <p:txBody>
          <a:bodyPr/>
          <a:lstStyle>
            <a:lvl1pPr>
              <a:defRPr sz="1800"/>
            </a:lvl1pPr>
            <a:lvl2pPr>
              <a:defRPr sz="1600"/>
            </a:lvl2pPr>
            <a:lvl3pPr>
              <a:defRPr sz="1400"/>
            </a:lvl3pPr>
            <a:lvl4pPr>
              <a:defRPr sz="12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5"/>
          <p:cNvSpPr>
            <a:spLocks noGrp="1"/>
          </p:cNvSpPr>
          <p:nvPr>
            <p:ph type="pic" sz="quarter" idx="12"/>
          </p:nvPr>
        </p:nvSpPr>
        <p:spPr>
          <a:xfrm>
            <a:off x="457200" y="3711201"/>
            <a:ext cx="2209800" cy="2170112"/>
          </a:xfrm>
        </p:spPr>
        <p:txBody>
          <a:bodyPr/>
          <a:lstStyle>
            <a:lvl1pPr marL="9144" indent="0">
              <a:buFontTx/>
              <a:buNone/>
              <a:defRPr/>
            </a:lvl1pPr>
          </a:lstStyle>
          <a:p>
            <a:endParaRPr lang="en-US" dirty="0"/>
          </a:p>
        </p:txBody>
      </p:sp>
      <p:sp>
        <p:nvSpPr>
          <p:cNvPr id="5" name="Content Placeholder 4"/>
          <p:cNvSpPr>
            <a:spLocks noGrp="1"/>
          </p:cNvSpPr>
          <p:nvPr>
            <p:ph sz="quarter" idx="13"/>
          </p:nvPr>
        </p:nvSpPr>
        <p:spPr>
          <a:xfrm>
            <a:off x="2743200" y="3332458"/>
            <a:ext cx="5943600" cy="776288"/>
          </a:xfrm>
        </p:spPr>
        <p:txBody>
          <a:bodyPr vert="horz" lIns="0" tIns="0" rIns="0" bIns="0" rtlCol="0" anchor="b" anchorCtr="0">
            <a:normAutofit/>
          </a:bodyPr>
          <a:lstStyle>
            <a:lvl1pPr>
              <a:defRPr lang="en-US" sz="2200" b="1" smtClean="0">
                <a:solidFill>
                  <a:schemeClr val="tx1"/>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spcBef>
                <a:spcPct val="0"/>
              </a:spcBef>
              <a:buNone/>
            </a:pPr>
            <a:r>
              <a:rPr lang="en-US" dirty="0"/>
              <a:t>Click to edit Master text styles</a:t>
            </a:r>
          </a:p>
        </p:txBody>
      </p:sp>
    </p:spTree>
    <p:extLst>
      <p:ext uri="{BB962C8B-B14F-4D97-AF65-F5344CB8AC3E}">
        <p14:creationId xmlns:p14="http://schemas.microsoft.com/office/powerpoint/2010/main" val="3654092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cialty Biography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Picture Placeholder 4"/>
          <p:cNvSpPr>
            <a:spLocks noGrp="1"/>
          </p:cNvSpPr>
          <p:nvPr>
            <p:ph type="pic" sz="quarter" idx="18"/>
          </p:nvPr>
        </p:nvSpPr>
        <p:spPr>
          <a:xfrm>
            <a:off x="457199" y="1371600"/>
            <a:ext cx="1106424" cy="1088136"/>
          </a:xfrm>
        </p:spPr>
        <p:txBody>
          <a:bodyPr/>
          <a:lstStyle>
            <a:lvl1pPr marL="9144" indent="0">
              <a:buFontTx/>
              <a:buNone/>
              <a:defRPr sz="1400"/>
            </a:lvl1pPr>
          </a:lstStyle>
          <a:p>
            <a:endParaRPr lang="en-US" dirty="0"/>
          </a:p>
        </p:txBody>
      </p:sp>
      <p:sp>
        <p:nvSpPr>
          <p:cNvPr id="14" name="Picture Placeholder 13"/>
          <p:cNvSpPr>
            <a:spLocks noGrp="1"/>
          </p:cNvSpPr>
          <p:nvPr>
            <p:ph type="pic" sz="quarter" idx="19"/>
          </p:nvPr>
        </p:nvSpPr>
        <p:spPr>
          <a:xfrm>
            <a:off x="457199" y="2565400"/>
            <a:ext cx="1106424" cy="1088136"/>
          </a:xfrm>
        </p:spPr>
        <p:txBody>
          <a:bodyPr/>
          <a:lstStyle>
            <a:lvl1pPr marL="9144" indent="0">
              <a:buFontTx/>
              <a:buNone/>
              <a:defRPr sz="1400"/>
            </a:lvl1pPr>
          </a:lstStyle>
          <a:p>
            <a:endParaRPr lang="en-US" dirty="0"/>
          </a:p>
        </p:txBody>
      </p:sp>
      <p:sp>
        <p:nvSpPr>
          <p:cNvPr id="16" name="Picture Placeholder 15"/>
          <p:cNvSpPr>
            <a:spLocks noGrp="1"/>
          </p:cNvSpPr>
          <p:nvPr>
            <p:ph type="pic" sz="quarter" idx="20"/>
          </p:nvPr>
        </p:nvSpPr>
        <p:spPr>
          <a:xfrm>
            <a:off x="457199" y="3759200"/>
            <a:ext cx="1106424" cy="1088136"/>
          </a:xfrm>
        </p:spPr>
        <p:txBody>
          <a:bodyPr/>
          <a:lstStyle>
            <a:lvl1pPr marL="9144" indent="0">
              <a:buFontTx/>
              <a:buNone/>
              <a:defRPr sz="1400"/>
            </a:lvl1pPr>
          </a:lstStyle>
          <a:p>
            <a:endParaRPr lang="en-US" dirty="0"/>
          </a:p>
        </p:txBody>
      </p:sp>
      <p:sp>
        <p:nvSpPr>
          <p:cNvPr id="18" name="Picture Placeholder 17"/>
          <p:cNvSpPr>
            <a:spLocks noGrp="1"/>
          </p:cNvSpPr>
          <p:nvPr>
            <p:ph type="pic" sz="quarter" idx="21"/>
          </p:nvPr>
        </p:nvSpPr>
        <p:spPr>
          <a:xfrm>
            <a:off x="457199" y="4953000"/>
            <a:ext cx="1106424" cy="1088136"/>
          </a:xfrm>
        </p:spPr>
        <p:txBody>
          <a:bodyPr/>
          <a:lstStyle>
            <a:lvl1pPr marL="9144" indent="0">
              <a:buFontTx/>
              <a:buNone/>
              <a:defRPr sz="1400"/>
            </a:lvl1pPr>
          </a:lstStyle>
          <a:p>
            <a:endParaRPr lang="en-US" dirty="0"/>
          </a:p>
        </p:txBody>
      </p:sp>
      <p:sp>
        <p:nvSpPr>
          <p:cNvPr id="20" name="Content Placeholder 19"/>
          <p:cNvSpPr>
            <a:spLocks noGrp="1"/>
          </p:cNvSpPr>
          <p:nvPr>
            <p:ph sz="quarter" idx="22"/>
          </p:nvPr>
        </p:nvSpPr>
        <p:spPr>
          <a:xfrm>
            <a:off x="1905000" y="2624328"/>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2" name="Text Placeholder 21"/>
          <p:cNvSpPr>
            <a:spLocks noGrp="1"/>
          </p:cNvSpPr>
          <p:nvPr>
            <p:ph type="body" sz="quarter" idx="23"/>
          </p:nvPr>
        </p:nvSpPr>
        <p:spPr>
          <a:xfrm>
            <a:off x="1905000" y="2825496"/>
            <a:ext cx="6510528" cy="832104"/>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24" name="Text Placeholder 23"/>
          <p:cNvSpPr>
            <a:spLocks noGrp="1"/>
          </p:cNvSpPr>
          <p:nvPr>
            <p:ph type="body" sz="quarter" idx="24"/>
          </p:nvPr>
        </p:nvSpPr>
        <p:spPr>
          <a:xfrm>
            <a:off x="1905000" y="3813048"/>
            <a:ext cx="6510528" cy="182880"/>
          </a:xfrm>
        </p:spPr>
        <p:txBody>
          <a:bodyPr lIns="0" tIns="0" rIns="0" bIns="45720" anchor="ctr" anchorCtr="0"/>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26" name="Text Placeholder 25"/>
          <p:cNvSpPr>
            <a:spLocks noGrp="1"/>
          </p:cNvSpPr>
          <p:nvPr>
            <p:ph type="body" sz="quarter" idx="25"/>
          </p:nvPr>
        </p:nvSpPr>
        <p:spPr>
          <a:xfrm>
            <a:off x="1905000" y="4014216"/>
            <a:ext cx="6510528" cy="786384"/>
          </a:xfrm>
        </p:spPr>
        <p:txBody>
          <a:bodyPr lIns="18288" tIns="0" rIns="0" bIns="0"/>
          <a:lstStyle>
            <a:lvl1pPr marL="9144" indent="0">
              <a:spcAft>
                <a:spcPts val="0"/>
              </a:spcAft>
              <a:buFontTx/>
              <a:buNone/>
              <a:defRPr sz="1400"/>
            </a:lvl1pPr>
          </a:lstStyle>
          <a:p>
            <a:pPr lvl="0"/>
            <a:r>
              <a:rPr lang="en-US" dirty="0"/>
              <a:t>Click to edit Master text styles</a:t>
            </a:r>
          </a:p>
          <a:p>
            <a:pPr lvl="0"/>
            <a:endParaRPr lang="en-US" dirty="0"/>
          </a:p>
        </p:txBody>
      </p:sp>
      <p:sp>
        <p:nvSpPr>
          <p:cNvPr id="28" name="Text Placeholder 27"/>
          <p:cNvSpPr>
            <a:spLocks noGrp="1"/>
          </p:cNvSpPr>
          <p:nvPr>
            <p:ph type="body" sz="quarter" idx="26"/>
          </p:nvPr>
        </p:nvSpPr>
        <p:spPr>
          <a:xfrm>
            <a:off x="1905000" y="5010912"/>
            <a:ext cx="6510528" cy="182880"/>
          </a:xfrm>
        </p:spPr>
        <p:txBody>
          <a:bodyPr lIns="0" tIns="0" rIns="0" bIns="45720" anchor="ctr"/>
          <a:lstStyle>
            <a:lvl1pPr marL="9144" indent="0">
              <a:spcAft>
                <a:spcPts val="0"/>
              </a:spcAft>
              <a:buFontTx/>
              <a:buNone/>
              <a:defRPr sz="1600" b="1">
                <a:solidFill>
                  <a:srgbClr val="0C2074"/>
                </a:solidFill>
              </a:defRPr>
            </a:lvl1pPr>
          </a:lstStyle>
          <a:p>
            <a:pPr lvl="0"/>
            <a:r>
              <a:rPr lang="en-US" dirty="0"/>
              <a:t>Click to edit Master text styles</a:t>
            </a:r>
          </a:p>
        </p:txBody>
      </p:sp>
      <p:sp>
        <p:nvSpPr>
          <p:cNvPr id="30" name="Text Placeholder 29"/>
          <p:cNvSpPr>
            <a:spLocks noGrp="1"/>
          </p:cNvSpPr>
          <p:nvPr>
            <p:ph type="body" sz="quarter" idx="27"/>
          </p:nvPr>
        </p:nvSpPr>
        <p:spPr>
          <a:xfrm>
            <a:off x="1905000" y="5221224"/>
            <a:ext cx="6510528" cy="798576"/>
          </a:xfrm>
        </p:spPr>
        <p:txBody>
          <a:bodyPr lIns="18288" tIns="0" rIns="0" bIns="0"/>
          <a:lstStyle>
            <a:lvl1pPr marL="9144" indent="0">
              <a:spcAft>
                <a:spcPts val="0"/>
              </a:spcAft>
              <a:buFontTx/>
              <a:buNone/>
              <a:defRPr sz="1400"/>
            </a:lvl1pPr>
          </a:lstStyle>
          <a:p>
            <a:pPr lvl="0"/>
            <a:r>
              <a:rPr lang="en-US" dirty="0"/>
              <a:t>Click to edit Master text styles</a:t>
            </a:r>
          </a:p>
        </p:txBody>
      </p:sp>
      <p:sp>
        <p:nvSpPr>
          <p:cNvPr id="32" name="Text Placeholder 31"/>
          <p:cNvSpPr>
            <a:spLocks noGrp="1"/>
          </p:cNvSpPr>
          <p:nvPr>
            <p:ph type="body" sz="quarter" idx="28"/>
          </p:nvPr>
        </p:nvSpPr>
        <p:spPr>
          <a:xfrm>
            <a:off x="1901952" y="1426464"/>
            <a:ext cx="6510528" cy="182880"/>
          </a:xfrm>
        </p:spPr>
        <p:txBody>
          <a:bodyPr lIns="0" tIns="0" rIns="0" bIns="45720" anchor="ctr"/>
          <a:lstStyle>
            <a:lvl1pPr marL="9144" indent="0">
              <a:spcAft>
                <a:spcPts val="0"/>
              </a:spcAft>
              <a:buFontTx/>
              <a:buNone/>
              <a:defRPr sz="1600" b="1">
                <a:solidFill>
                  <a:srgbClr val="0C2074"/>
                </a:solidFill>
              </a:defRPr>
            </a:lvl1pPr>
            <a:lvl5pPr marL="1472184" indent="0">
              <a:buNone/>
              <a:defRPr/>
            </a:lvl5pPr>
          </a:lstStyle>
          <a:p>
            <a:pPr lvl="0"/>
            <a:r>
              <a:rPr lang="en-US" dirty="0"/>
              <a:t>Click to edit Master text styles</a:t>
            </a:r>
          </a:p>
        </p:txBody>
      </p:sp>
      <p:sp>
        <p:nvSpPr>
          <p:cNvPr id="34" name="Text Placeholder 33"/>
          <p:cNvSpPr>
            <a:spLocks noGrp="1"/>
          </p:cNvSpPr>
          <p:nvPr>
            <p:ph type="body" sz="quarter" idx="29"/>
          </p:nvPr>
        </p:nvSpPr>
        <p:spPr>
          <a:xfrm>
            <a:off x="1901952" y="1627632"/>
            <a:ext cx="6510528" cy="810768"/>
          </a:xfrm>
        </p:spPr>
        <p:txBody>
          <a:bodyPr lIns="18288" tIns="0" rIns="0" bIns="0"/>
          <a:lstStyle>
            <a:lvl1pPr marL="9144" indent="0">
              <a:spcAft>
                <a:spcPts val="100"/>
              </a:spcAft>
              <a:buFontTx/>
              <a:buNone/>
              <a:defRPr sz="1400"/>
            </a:lvl1pPr>
          </a:lstStyle>
          <a:p>
            <a:pPr lvl="0"/>
            <a:r>
              <a:rPr lang="en-US" dirty="0"/>
              <a:t>Click to edit Master text styles</a:t>
            </a:r>
          </a:p>
        </p:txBody>
      </p:sp>
    </p:spTree>
    <p:extLst>
      <p:ext uri="{BB962C8B-B14F-4D97-AF65-F5344CB8AC3E}">
        <p14:creationId xmlns:p14="http://schemas.microsoft.com/office/powerpoint/2010/main" val="1977402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ecialty title/graphic/2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13255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ecialty no title/graphic/2 sub titles/2 column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57200" y="3429001"/>
            <a:ext cx="4040188"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645025" y="3429001"/>
            <a:ext cx="4041775" cy="2514599"/>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10"/>
          </p:nvPr>
        </p:nvSpPr>
        <p:spPr>
          <a:xfrm>
            <a:off x="457200" y="1282149"/>
            <a:ext cx="8229600" cy="151351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457200" y="2792715"/>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4"/>
          <p:cNvSpPr>
            <a:spLocks noGrp="1"/>
          </p:cNvSpPr>
          <p:nvPr>
            <p:ph type="body" sz="quarter" idx="3"/>
          </p:nvPr>
        </p:nvSpPr>
        <p:spPr>
          <a:xfrm>
            <a:off x="4645025" y="2792715"/>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161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photo">
    <p:spTree>
      <p:nvGrpSpPr>
        <p:cNvPr id="1" name=""/>
        <p:cNvGrpSpPr/>
        <p:nvPr/>
      </p:nvGrpSpPr>
      <p:grpSpPr>
        <a:xfrm>
          <a:off x="0" y="0"/>
          <a:ext cx="0" cy="0"/>
          <a:chOff x="0" y="0"/>
          <a:chExt cx="0" cy="0"/>
        </a:xfrm>
      </p:grpSpPr>
      <p:sp>
        <p:nvSpPr>
          <p:cNvPr id="14" name="Right Arrow Callout 12"/>
          <p:cNvSpPr/>
          <p:nvPr userDrawn="1"/>
        </p:nvSpPr>
        <p:spPr>
          <a:xfrm rot="16200000" flipH="1">
            <a:off x="1726578" y="-1770188"/>
            <a:ext cx="5178399" cy="8703942"/>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 name="connsiteX0" fmla="*/ 0 w 3302162"/>
              <a:gd name="connsiteY0" fmla="*/ 95140 h 667639"/>
              <a:gd name="connsiteX1" fmla="*/ 3208664 w 3302162"/>
              <a:gd name="connsiteY1" fmla="*/ 109033 h 667639"/>
              <a:gd name="connsiteX2" fmla="*/ 3302162 w 3302162"/>
              <a:gd name="connsiteY2" fmla="*/ 387843 h 667639"/>
              <a:gd name="connsiteX3" fmla="*/ 3210487 w 3302162"/>
              <a:gd name="connsiteY3" fmla="*/ 667639 h 667639"/>
              <a:gd name="connsiteX4" fmla="*/ 2896823 w 3302162"/>
              <a:gd name="connsiteY4" fmla="*/ 667608 h 667639"/>
              <a:gd name="connsiteX5" fmla="*/ 2896271 w 3302162"/>
              <a:gd name="connsiteY5" fmla="*/ 0 h 667639"/>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890197 w 3302162"/>
              <a:gd name="connsiteY5" fmla="*/ 0 h 5659472"/>
              <a:gd name="connsiteX0" fmla="*/ 0 w 3302162"/>
              <a:gd name="connsiteY0" fmla="*/ 5086973 h 5659472"/>
              <a:gd name="connsiteX1" fmla="*/ 3208664 w 3302162"/>
              <a:gd name="connsiteY1" fmla="*/ 5100866 h 5659472"/>
              <a:gd name="connsiteX2" fmla="*/ 3302162 w 3302162"/>
              <a:gd name="connsiteY2" fmla="*/ 5379676 h 5659472"/>
              <a:gd name="connsiteX3" fmla="*/ 3210487 w 3302162"/>
              <a:gd name="connsiteY3" fmla="*/ 5659472 h 5659472"/>
              <a:gd name="connsiteX4" fmla="*/ 2896823 w 3302162"/>
              <a:gd name="connsiteY4" fmla="*/ 5659441 h 5659472"/>
              <a:gd name="connsiteX5" fmla="*/ 2902345 w 3302162"/>
              <a:gd name="connsiteY5" fmla="*/ 0 h 5659472"/>
              <a:gd name="connsiteX0" fmla="*/ 0 w 3302162"/>
              <a:gd name="connsiteY0" fmla="*/ 5105553 h 5678052"/>
              <a:gd name="connsiteX1" fmla="*/ 3208664 w 3302162"/>
              <a:gd name="connsiteY1" fmla="*/ 5119446 h 5678052"/>
              <a:gd name="connsiteX2" fmla="*/ 3302162 w 3302162"/>
              <a:gd name="connsiteY2" fmla="*/ 5398256 h 5678052"/>
              <a:gd name="connsiteX3" fmla="*/ 3210487 w 3302162"/>
              <a:gd name="connsiteY3" fmla="*/ 5678052 h 5678052"/>
              <a:gd name="connsiteX4" fmla="*/ 2896823 w 3302162"/>
              <a:gd name="connsiteY4" fmla="*/ 5678021 h 5678052"/>
              <a:gd name="connsiteX5" fmla="*/ 2914493 w 3302162"/>
              <a:gd name="connsiteY5" fmla="*/ 0 h 5678052"/>
              <a:gd name="connsiteX0" fmla="*/ 0 w 3302162"/>
              <a:gd name="connsiteY0" fmla="*/ 5086975 h 5659474"/>
              <a:gd name="connsiteX1" fmla="*/ 3208664 w 3302162"/>
              <a:gd name="connsiteY1" fmla="*/ 5100868 h 5659474"/>
              <a:gd name="connsiteX2" fmla="*/ 3302162 w 3302162"/>
              <a:gd name="connsiteY2" fmla="*/ 5379678 h 5659474"/>
              <a:gd name="connsiteX3" fmla="*/ 3210487 w 3302162"/>
              <a:gd name="connsiteY3" fmla="*/ 5659474 h 5659474"/>
              <a:gd name="connsiteX4" fmla="*/ 2896823 w 3302162"/>
              <a:gd name="connsiteY4" fmla="*/ 5659443 h 5659474"/>
              <a:gd name="connsiteX5" fmla="*/ 2896272 w 3302162"/>
              <a:gd name="connsiteY5" fmla="*/ 0 h 565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162" h="5659474">
                <a:moveTo>
                  <a:pt x="0" y="5086975"/>
                </a:moveTo>
                <a:lnTo>
                  <a:pt x="3208664" y="5100868"/>
                </a:lnTo>
                <a:lnTo>
                  <a:pt x="3302162" y="5379678"/>
                </a:lnTo>
                <a:lnTo>
                  <a:pt x="3210487" y="5659474"/>
                </a:lnTo>
                <a:lnTo>
                  <a:pt x="2896823" y="5659443"/>
                </a:lnTo>
                <a:cubicBezTo>
                  <a:pt x="2894614" y="3772963"/>
                  <a:pt x="2904555" y="9898"/>
                  <a:pt x="2896272" y="0"/>
                </a:cubicBezTo>
              </a:path>
            </a:pathLst>
          </a:custGeom>
          <a:noFill/>
          <a:ln w="635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
        <p:nvSpPr>
          <p:cNvPr id="9" name="Title 1"/>
          <p:cNvSpPr>
            <a:spLocks noGrp="1"/>
          </p:cNvSpPr>
          <p:nvPr userDrawn="1">
            <p:ph type="title" hasCustomPrompt="1"/>
          </p:nvPr>
        </p:nvSpPr>
        <p:spPr>
          <a:xfrm>
            <a:off x="457200" y="4604658"/>
            <a:ext cx="7315200" cy="957942"/>
          </a:xfrm>
        </p:spPr>
        <p:txBody>
          <a:bodyPr anchor="b" anchorCtr="0">
            <a:noAutofit/>
          </a:bodyPr>
          <a:lstStyle>
            <a:lvl1pPr algn="l">
              <a:defRPr sz="3200" b="1" cap="none" baseline="0"/>
            </a:lvl1pPr>
          </a:lstStyle>
          <a:p>
            <a:r>
              <a:rPr lang="en-US" dirty="0"/>
              <a:t>Click to edit master title style</a:t>
            </a:r>
          </a:p>
        </p:txBody>
      </p:sp>
      <p:sp>
        <p:nvSpPr>
          <p:cNvPr id="10" name="Text Placeholder 2"/>
          <p:cNvSpPr>
            <a:spLocks noGrp="1"/>
          </p:cNvSpPr>
          <p:nvPr userDrawn="1">
            <p:ph type="body" idx="1"/>
          </p:nvPr>
        </p:nvSpPr>
        <p:spPr>
          <a:xfrm>
            <a:off x="457200" y="5640389"/>
            <a:ext cx="7315200" cy="674686"/>
          </a:xfrm>
        </p:spPr>
        <p:txBody>
          <a:bodyPr anchor="t" anchorCtr="0"/>
          <a:lstStyle>
            <a:lvl1pPr marL="0" indent="0">
              <a:buNone/>
              <a:defRPr sz="20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Picture Placeholder 4"/>
          <p:cNvSpPr>
            <a:spLocks noGrp="1"/>
          </p:cNvSpPr>
          <p:nvPr userDrawn="1">
            <p:ph type="pic" sz="quarter" idx="10"/>
          </p:nvPr>
        </p:nvSpPr>
        <p:spPr>
          <a:xfrm>
            <a:off x="0" y="0"/>
            <a:ext cx="7772400" cy="4505325"/>
          </a:xfrm>
        </p:spPr>
        <p:txBody>
          <a:bodyPr lIns="274320" tIns="548640"/>
          <a:lstStyle>
            <a:lvl1pPr marL="9144" indent="0">
              <a:buFontTx/>
              <a:buNone/>
              <a:defRPr sz="2800"/>
            </a:lvl1pPr>
          </a:lstStyle>
          <a:p>
            <a:r>
              <a:rPr lang="en-US" dirty="0"/>
              <a:t>Click icon to add picture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7200" y="6386667"/>
            <a:ext cx="1143000" cy="285442"/>
          </a:xfrm>
          <a:prstGeom prst="rect">
            <a:avLst/>
          </a:prstGeom>
          <a:noFill/>
        </p:spPr>
      </p:pic>
    </p:spTree>
    <p:extLst>
      <p:ext uri="{BB962C8B-B14F-4D97-AF65-F5344CB8AC3E}">
        <p14:creationId xmlns:p14="http://schemas.microsoft.com/office/powerpoint/2010/main" val="1304758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ecialty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385887"/>
            <a:ext cx="8229600" cy="4557713"/>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371600"/>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Tree>
    <p:extLst>
      <p:ext uri="{BB962C8B-B14F-4D97-AF65-F5344CB8AC3E}">
        <p14:creationId xmlns:p14="http://schemas.microsoft.com/office/powerpoint/2010/main" val="176849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cialty title/sub title/full photo/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lvl1pPr>
              <a:defRPr>
                <a:solidFill>
                  <a:schemeClr val="tx1"/>
                </a:solidFill>
              </a:defRPr>
            </a:lvl1pPr>
          </a:lstStyle>
          <a:p>
            <a:r>
              <a:rPr lang="en-US"/>
              <a:t>Click to edit Master title style</a:t>
            </a:r>
          </a:p>
        </p:txBody>
      </p:sp>
      <p:sp>
        <p:nvSpPr>
          <p:cNvPr id="5" name="Picture Placeholder 4"/>
          <p:cNvSpPr>
            <a:spLocks noGrp="1"/>
          </p:cNvSpPr>
          <p:nvPr>
            <p:ph type="pic" sz="quarter" idx="10"/>
          </p:nvPr>
        </p:nvSpPr>
        <p:spPr>
          <a:xfrm>
            <a:off x="457200" y="1917699"/>
            <a:ext cx="8229600" cy="4025901"/>
          </a:xfrm>
        </p:spPr>
        <p:txBody>
          <a:bodyPr/>
          <a:lstStyle>
            <a:lvl1pPr marL="9144" indent="0">
              <a:buFontTx/>
              <a:buNone/>
              <a:defRPr/>
            </a:lvl1pPr>
          </a:lstStyle>
          <a:p>
            <a:endParaRPr lang="en-US" dirty="0"/>
          </a:p>
        </p:txBody>
      </p:sp>
      <p:sp>
        <p:nvSpPr>
          <p:cNvPr id="8" name="Content Placeholder 7"/>
          <p:cNvSpPr>
            <a:spLocks noGrp="1"/>
          </p:cNvSpPr>
          <p:nvPr>
            <p:ph sz="quarter" idx="11"/>
          </p:nvPr>
        </p:nvSpPr>
        <p:spPr>
          <a:xfrm>
            <a:off x="5478905" y="1919469"/>
            <a:ext cx="3200400" cy="2286000"/>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9144" indent="0" algn="ctr">
              <a:buFontTx/>
              <a:buNone/>
              <a:defRPr/>
            </a:lvl1pPr>
            <a:lvl2pPr marL="320040" indent="0" algn="ctr">
              <a:buFontTx/>
              <a:buNone/>
              <a:defRPr/>
            </a:lvl2pPr>
            <a:lvl3pPr marL="740664" indent="0" algn="ctr">
              <a:buFontTx/>
              <a:buNone/>
              <a:defRPr/>
            </a:lvl3pPr>
            <a:lvl4pPr marL="1106424" indent="0" algn="ctr">
              <a:buFontTx/>
              <a:buNone/>
              <a:defRPr/>
            </a:lvl4pPr>
            <a:lvl5pPr marL="1472184" indent="0" algn="ctr">
              <a:buFontTx/>
              <a:buNone/>
              <a:defRPr/>
            </a:lvl5pPr>
          </a:lstStyle>
          <a:p>
            <a:pPr lvl="0"/>
            <a:r>
              <a:rPr lang="en-US" dirty="0"/>
              <a:t>Click to edit Master text styles</a:t>
            </a:r>
          </a:p>
        </p:txBody>
      </p:sp>
      <p:sp>
        <p:nvSpPr>
          <p:cNvPr id="6"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576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ty Title/L content, R/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
        <p:nvSpPr>
          <p:cNvPr id="4" name="Content Placeholder 3"/>
          <p:cNvSpPr>
            <a:spLocks noGrp="1"/>
          </p:cNvSpPr>
          <p:nvPr>
            <p:ph sz="quarter" idx="11"/>
          </p:nvPr>
        </p:nvSpPr>
        <p:spPr>
          <a:xfrm>
            <a:off x="457200" y="1380744"/>
            <a:ext cx="4041648" cy="45628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7830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cialty Title/R content, L/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150245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59838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246103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687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33223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0448146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46743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21273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220454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872442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363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395996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9767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867857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4125695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31051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62089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92583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428309" y="6172201"/>
            <a:ext cx="1200150" cy="365125"/>
          </a:xfrm>
          <a:prstGeom prst="rect">
            <a:avLst/>
          </a:prstGeom>
        </p:spPr>
        <p:txBody>
          <a:bodyPr/>
          <a:lstStyle/>
          <a:p>
            <a:fld id="{B61BEF0D-F0BB-DE4B-95CE-6DB70DBA9567}" type="datetimeFigureOut">
              <a:rPr lang="en-US" dirty="0"/>
              <a:pPr/>
              <a:t>7/31/2018</a:t>
            </a:fld>
            <a:endParaRPr lang="en-US" dirty="0"/>
          </a:p>
        </p:txBody>
      </p:sp>
      <p:sp>
        <p:nvSpPr>
          <p:cNvPr id="5" name="Footer Placeholder 4"/>
          <p:cNvSpPr>
            <a:spLocks noGrp="1"/>
          </p:cNvSpPr>
          <p:nvPr>
            <p:ph type="ftr" sz="quarter" idx="11"/>
          </p:nvPr>
        </p:nvSpPr>
        <p:spPr>
          <a:xfrm>
            <a:off x="513159" y="6172201"/>
            <a:ext cx="565785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772400" y="5578476"/>
            <a:ext cx="856684" cy="669925"/>
          </a:xfrm>
          <a:prstGeom prst="rect">
            <a:avLst/>
          </a:prstGeo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7576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4C9D0A-9511-443C-A314-18B7EECC649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2C2524F-EC1C-45FD-A328-5103A6755EA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9971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C63BFF-C6AE-4319-99DF-13F73EBE7F8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176D5E7-A64C-4053-B7A1-CA3C28B5A22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94844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1213AA-E942-4BEB-9C3B-2A9967C6001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DF7ACE-3614-4073-A1B2-16B317C001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996203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D034F-9686-44FD-A300-AC131CB63334}"/>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72559DE2-8045-4985-8C11-2F284EA62A4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62697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2C9741-8948-48AA-9B89-008D1A8B5E2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81680A8-DCFD-4D2A-8E3C-5B7E753AB88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043438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C79879-909A-4CEC-B318-D974CEAB4F36}"/>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4F03F74-6C91-470E-A9E1-72382C790B4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72371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Expanded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2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xpanded title/sub 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87551"/>
            <a:ext cx="8229600" cy="42560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0143342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Expanded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24052"/>
            <a:ext cx="4038600" cy="4919547"/>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131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xpanded title/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8"/>
            <a:ext cx="4038600" cy="4259261"/>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2196"/>
            <a:ext cx="8229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90273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grpSp>
        <p:nvGrpSpPr>
          <p:cNvPr id="13" name="Group 12"/>
          <p:cNvGrpSpPr/>
          <p:nvPr userDrawn="1"/>
        </p:nvGrpSpPr>
        <p:grpSpPr>
          <a:xfrm>
            <a:off x="8467" y="-22043"/>
            <a:ext cx="8617372" cy="5974110"/>
            <a:chOff x="0" y="-30510"/>
            <a:chExt cx="8617372" cy="5974110"/>
          </a:xfrm>
        </p:grpSpPr>
        <p:cxnSp>
          <p:nvCxnSpPr>
            <p:cNvPr id="14" name="Straight Connector 13"/>
            <p:cNvCxnSpPr/>
            <p:nvPr userDrawn="1"/>
          </p:nvCxnSpPr>
          <p:spPr>
            <a:xfrm>
              <a:off x="6288133" y="1710268"/>
              <a:ext cx="0" cy="423333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271199" y="5912456"/>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16200000" flipH="1">
              <a:off x="6408548" y="5774224"/>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0" y="5643456"/>
              <a:ext cx="65912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p:ph type="title" hasCustomPrompt="1"/>
          </p:nvPr>
        </p:nvSpPr>
        <p:spPr>
          <a:xfrm>
            <a:off x="457200" y="964310"/>
            <a:ext cx="5638800" cy="1362075"/>
          </a:xfrm>
        </p:spPr>
        <p:txBody>
          <a:bodyPr anchor="b" anchorCtr="0">
            <a:normAutofit/>
          </a:bodyPr>
          <a:lstStyle>
            <a:lvl1pPr algn="l">
              <a:defRPr sz="3600" b="1" cap="none"/>
            </a:lvl1pPr>
          </a:lstStyle>
          <a:p>
            <a:r>
              <a:rPr lang="en-US" dirty="0"/>
              <a:t>Click to edit master title style</a:t>
            </a:r>
          </a:p>
        </p:txBody>
      </p:sp>
    </p:spTree>
    <p:extLst>
      <p:ext uri="{BB962C8B-B14F-4D97-AF65-F5344CB8AC3E}">
        <p14:creationId xmlns:p14="http://schemas.microsoft.com/office/powerpoint/2010/main" val="26660751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Expanded title/4 sub titles/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675" y="1684339"/>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57200"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half" idx="11"/>
          </p:nvPr>
        </p:nvSpPr>
        <p:spPr>
          <a:xfrm>
            <a:off x="457200"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p:cNvSpPr>
            <a:spLocks noGrp="1"/>
          </p:cNvSpPr>
          <p:nvPr>
            <p:ph sz="half" idx="12"/>
          </p:nvPr>
        </p:nvSpPr>
        <p:spPr>
          <a:xfrm>
            <a:off x="4638675" y="4113213"/>
            <a:ext cx="4038600" cy="1820862"/>
          </a:xfrm>
        </p:spPr>
        <p:txBody>
          <a:bodyPr/>
          <a:lstStyle>
            <a:lvl1pPr>
              <a:defRPr sz="1400"/>
            </a:lvl1pPr>
            <a:lvl2pPr>
              <a:defRPr sz="1200"/>
            </a:lvl2pPr>
            <a:lvl3pPr>
              <a:defRPr sz="1100"/>
            </a:lvl3pPr>
            <a:lvl4pPr>
              <a:defRPr sz="1000"/>
            </a:lvl4pPr>
            <a:lvl5pPr>
              <a:defRPr sz="9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idx="13"/>
          </p:nvPr>
        </p:nvSpPr>
        <p:spPr>
          <a:xfrm>
            <a:off x="4638675" y="1020762"/>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2"/>
          <p:cNvSpPr>
            <a:spLocks noGrp="1"/>
          </p:cNvSpPr>
          <p:nvPr>
            <p:ph type="body" idx="14"/>
          </p:nvPr>
        </p:nvSpPr>
        <p:spPr>
          <a:xfrm>
            <a:off x="457200"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p:cNvSpPr>
            <a:spLocks noGrp="1"/>
          </p:cNvSpPr>
          <p:nvPr>
            <p:ph type="body" idx="15"/>
          </p:nvPr>
        </p:nvSpPr>
        <p:spPr>
          <a:xfrm>
            <a:off x="4638675" y="3581400"/>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645732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xpanded title/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4040188"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687550"/>
            <a:ext cx="4041775"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4640766" y="1022196"/>
            <a:ext cx="4038600"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5853534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Expanded 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48116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xpanded title/3 sub titles/3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687550"/>
            <a:ext cx="2666189"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3260459" y="1687550"/>
            <a:ext cx="26114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57200"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2"/>
          <p:cNvSpPr>
            <a:spLocks noGrp="1"/>
          </p:cNvSpPr>
          <p:nvPr>
            <p:ph type="body" idx="11"/>
          </p:nvPr>
        </p:nvSpPr>
        <p:spPr>
          <a:xfrm>
            <a:off x="3256156" y="1022196"/>
            <a:ext cx="2609385"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12"/>
          </p:nvPr>
        </p:nvSpPr>
        <p:spPr>
          <a:xfrm>
            <a:off x="6003676" y="1687550"/>
            <a:ext cx="2667237" cy="4256049"/>
          </a:xfrm>
        </p:spPr>
        <p:txBody>
          <a:bodyPr/>
          <a:lstStyle>
            <a:lvl1pPr>
              <a:defRPr sz="1400"/>
            </a:lvl1pPr>
            <a:lvl2pPr>
              <a:defRPr sz="1200"/>
            </a:lvl2pPr>
            <a:lvl3pPr>
              <a:defRPr sz="1100"/>
            </a:lvl3pPr>
            <a:lvl4pPr>
              <a:defRPr sz="1000"/>
            </a:lvl4pPr>
            <a:lvl5pPr>
              <a:defRPr sz="9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p:nvPr>
        </p:nvSpPr>
        <p:spPr>
          <a:xfrm>
            <a:off x="5999356" y="1022196"/>
            <a:ext cx="2665141" cy="541338"/>
          </a:xfrm>
        </p:spPr>
        <p:txBody>
          <a:bodyPr anchor="b"/>
          <a:lstStyle>
            <a:lvl1pPr marL="0" indent="0">
              <a:spcAft>
                <a:spcPts val="200"/>
              </a:spcAft>
              <a:buNone/>
              <a:defRPr sz="1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9438790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7491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917700"/>
            <a:ext cx="82296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117119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825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3298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1704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4645152" y="1380744"/>
            <a:ext cx="4041648"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30263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divider w/text">
    <p:spTree>
      <p:nvGrpSpPr>
        <p:cNvPr id="1" name=""/>
        <p:cNvGrpSpPr/>
        <p:nvPr/>
      </p:nvGrpSpPr>
      <p:grpSpPr>
        <a:xfrm>
          <a:off x="0" y="0"/>
          <a:ext cx="0" cy="0"/>
          <a:chOff x="0" y="0"/>
          <a:chExt cx="0" cy="0"/>
        </a:xfrm>
      </p:grpSpPr>
      <p:grpSp>
        <p:nvGrpSpPr>
          <p:cNvPr id="5" name="Group 4"/>
          <p:cNvGrpSpPr/>
          <p:nvPr userDrawn="1"/>
        </p:nvGrpSpPr>
        <p:grpSpPr>
          <a:xfrm>
            <a:off x="8467" y="-22043"/>
            <a:ext cx="8617372" cy="5974110"/>
            <a:chOff x="0" y="-30510"/>
            <a:chExt cx="8617372" cy="5974110"/>
          </a:xfrm>
        </p:grpSpPr>
        <p:cxnSp>
          <p:nvCxnSpPr>
            <p:cNvPr id="24" name="Straight Connector 23"/>
            <p:cNvCxnSpPr/>
            <p:nvPr userDrawn="1"/>
          </p:nvCxnSpPr>
          <p:spPr>
            <a:xfrm>
              <a:off x="6288133" y="1710268"/>
              <a:ext cx="0" cy="4233332"/>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6271199" y="5912456"/>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6200000" flipH="1">
              <a:off x="6408548" y="5774224"/>
              <a:ext cx="3200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0" y="5643456"/>
              <a:ext cx="659124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2" name="Title 1"/>
          <p:cNvSpPr>
            <a:spLocks noGrp="1"/>
          </p:cNvSpPr>
          <p:nvPr userDrawn="1">
            <p:ph type="title" hasCustomPrompt="1"/>
          </p:nvPr>
        </p:nvSpPr>
        <p:spPr>
          <a:xfrm>
            <a:off x="457200" y="963704"/>
            <a:ext cx="5638800" cy="1362075"/>
          </a:xfrm>
        </p:spPr>
        <p:txBody>
          <a:bodyPr anchor="b" anchorCtr="0">
            <a:normAutofit/>
          </a:bodyPr>
          <a:lstStyle>
            <a:lvl1pPr algn="l">
              <a:defRPr sz="3600" b="1" cap="none"/>
            </a:lvl1pPr>
          </a:lstStyle>
          <a:p>
            <a:r>
              <a:rPr lang="en-US" dirty="0"/>
              <a:t>Click to edit master title style</a:t>
            </a:r>
          </a:p>
        </p:txBody>
      </p:sp>
      <p:sp>
        <p:nvSpPr>
          <p:cNvPr id="3" name="Text Placeholder 2"/>
          <p:cNvSpPr>
            <a:spLocks noGrp="1"/>
          </p:cNvSpPr>
          <p:nvPr userDrawn="1">
            <p:ph type="body" idx="1"/>
          </p:nvPr>
        </p:nvSpPr>
        <p:spPr>
          <a:xfrm>
            <a:off x="457200" y="2362200"/>
            <a:ext cx="56388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63717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20402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855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8112006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r>
              <a:rPr lang="en-US"/>
              <a:t>Click icon to add picture</a:t>
            </a:r>
            <a:endParaRPr lang="en-US" dirty="0"/>
          </a:p>
        </p:txBody>
      </p:sp>
    </p:spTree>
    <p:extLst>
      <p:ext uri="{BB962C8B-B14F-4D97-AF65-F5344CB8AC3E}">
        <p14:creationId xmlns:p14="http://schemas.microsoft.com/office/powerpoint/2010/main" val="41295724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41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9484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9448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476341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5228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17700"/>
            <a:ext cx="8229600" cy="40258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844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quote slide">
    <p:spTree>
      <p:nvGrpSpPr>
        <p:cNvPr id="1" name=""/>
        <p:cNvGrpSpPr/>
        <p:nvPr/>
      </p:nvGrpSpPr>
      <p:grpSpPr>
        <a:xfrm>
          <a:off x="0" y="0"/>
          <a:ext cx="0" cy="0"/>
          <a:chOff x="0" y="0"/>
          <a:chExt cx="0" cy="0"/>
        </a:xfrm>
      </p:grpSpPr>
      <p:sp>
        <p:nvSpPr>
          <p:cNvPr id="7" name="Text Placeholder 2"/>
          <p:cNvSpPr>
            <a:spLocks noGrp="1"/>
          </p:cNvSpPr>
          <p:nvPr userDrawn="1">
            <p:ph type="body" idx="10"/>
          </p:nvPr>
        </p:nvSpPr>
        <p:spPr>
          <a:xfrm>
            <a:off x="3352800" y="2725948"/>
            <a:ext cx="5334000" cy="674686"/>
          </a:xfrm>
        </p:spPr>
        <p:txBody>
          <a:bodyPr anchor="t" anchorCtr="0"/>
          <a:lstStyle>
            <a:lvl1pPr marL="0" indent="0">
              <a:buNone/>
              <a:defRPr sz="24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Title 1"/>
          <p:cNvSpPr>
            <a:spLocks noGrp="1"/>
          </p:cNvSpPr>
          <p:nvPr userDrawn="1">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grpSp>
        <p:nvGrpSpPr>
          <p:cNvPr id="2" name="Group 1"/>
          <p:cNvGrpSpPr/>
          <p:nvPr userDrawn="1"/>
        </p:nvGrpSpPr>
        <p:grpSpPr>
          <a:xfrm>
            <a:off x="0" y="-22043"/>
            <a:ext cx="3116640" cy="5974110"/>
            <a:chOff x="0" y="-22043"/>
            <a:chExt cx="3116640" cy="5974110"/>
          </a:xfrm>
        </p:grpSpPr>
        <p:cxnSp>
          <p:nvCxnSpPr>
            <p:cNvPr id="56" name="Straight Connector 55"/>
            <p:cNvCxnSpPr/>
            <p:nvPr userDrawn="1"/>
          </p:nvCxnSpPr>
          <p:spPr>
            <a:xfrm>
              <a:off x="787401" y="1718735"/>
              <a:ext cx="0" cy="4233332"/>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770467" y="5920923"/>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flipH="1">
              <a:off x="907816" y="5782691"/>
              <a:ext cx="32004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0" y="5651923"/>
              <a:ext cx="1090507"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rgbClr val="67B2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Tree>
    <p:extLst>
      <p:ext uri="{BB962C8B-B14F-4D97-AF65-F5344CB8AC3E}">
        <p14:creationId xmlns:p14="http://schemas.microsoft.com/office/powerpoint/2010/main" val="41343678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0072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0131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40274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6768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4645152" y="1380744"/>
            <a:ext cx="4041648" cy="1554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457200" y="3124200"/>
            <a:ext cx="8229600" cy="291084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36136751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216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734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0"/>
          </p:nvPr>
        </p:nvSpPr>
        <p:spPr>
          <a:xfrm>
            <a:off x="4648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40894735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380744"/>
            <a:ext cx="4038600" cy="45628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5"/>
          <p:cNvSpPr>
            <a:spLocks noGrp="1"/>
          </p:cNvSpPr>
          <p:nvPr>
            <p:ph type="pic" sz="quarter" idx="10"/>
          </p:nvPr>
        </p:nvSpPr>
        <p:spPr>
          <a:xfrm>
            <a:off x="457200" y="1371600"/>
            <a:ext cx="4038600" cy="4572000"/>
          </a:xfrm>
        </p:spPr>
        <p:txBody>
          <a:bodyPr/>
          <a:lstStyle>
            <a:lvl1pPr marL="9144" indent="0">
              <a:buFontTx/>
              <a:buNone/>
              <a:defRPr/>
            </a:lvl1pPr>
          </a:lstStyle>
          <a:p>
            <a:endParaRPr lang="en-US" dirty="0"/>
          </a:p>
        </p:txBody>
      </p:sp>
    </p:spTree>
    <p:extLst>
      <p:ext uri="{BB962C8B-B14F-4D97-AF65-F5344CB8AC3E}">
        <p14:creationId xmlns:p14="http://schemas.microsoft.com/office/powerpoint/2010/main" val="18204303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45347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916113"/>
            <a:ext cx="4040188"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916113"/>
            <a:ext cx="4041775" cy="21224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11"/>
          </p:nvPr>
        </p:nvSpPr>
        <p:spPr>
          <a:xfrm>
            <a:off x="446049" y="4049713"/>
            <a:ext cx="8240751" cy="1893887"/>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8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quote slide w/text">
    <p:spTree>
      <p:nvGrpSpPr>
        <p:cNvPr id="1" name=""/>
        <p:cNvGrpSpPr/>
        <p:nvPr/>
      </p:nvGrpSpPr>
      <p:grpSpPr>
        <a:xfrm>
          <a:off x="0" y="0"/>
          <a:ext cx="0" cy="0"/>
          <a:chOff x="0" y="0"/>
          <a:chExt cx="0" cy="0"/>
        </a:xfrm>
      </p:grpSpPr>
      <p:grpSp>
        <p:nvGrpSpPr>
          <p:cNvPr id="14" name="Group 13"/>
          <p:cNvGrpSpPr/>
          <p:nvPr userDrawn="1"/>
        </p:nvGrpSpPr>
        <p:grpSpPr>
          <a:xfrm>
            <a:off x="0" y="-20985"/>
            <a:ext cx="3116640" cy="5974110"/>
            <a:chOff x="0" y="-22043"/>
            <a:chExt cx="3116640" cy="5974110"/>
          </a:xfrm>
        </p:grpSpPr>
        <p:cxnSp>
          <p:nvCxnSpPr>
            <p:cNvPr id="15" name="Straight Connector 14"/>
            <p:cNvCxnSpPr/>
            <p:nvPr userDrawn="1"/>
          </p:nvCxnSpPr>
          <p:spPr>
            <a:xfrm>
              <a:off x="787401" y="1718735"/>
              <a:ext cx="0" cy="4233332"/>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770467" y="5920923"/>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16200000" flipH="1">
              <a:off x="907816" y="5782691"/>
              <a:ext cx="320040"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0" y="5651923"/>
              <a:ext cx="1090507" cy="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ight Arrow Callout 12"/>
            <p:cNvSpPr/>
            <p:nvPr userDrawn="1"/>
          </p:nvSpPr>
          <p:spPr>
            <a:xfrm rot="16200000" flipH="1">
              <a:off x="329634" y="412864"/>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grpSp>
      <p:sp>
        <p:nvSpPr>
          <p:cNvPr id="6" name="Text Placeholder 2"/>
          <p:cNvSpPr>
            <a:spLocks noGrp="1"/>
          </p:cNvSpPr>
          <p:nvPr>
            <p:ph type="body" idx="1"/>
          </p:nvPr>
        </p:nvSpPr>
        <p:spPr>
          <a:xfrm>
            <a:off x="3352800" y="2734574"/>
            <a:ext cx="5334000" cy="3200400"/>
          </a:xfrm>
        </p:spPr>
        <p:txBody>
          <a:bodyPr anchor="t" anchorCtr="0"/>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Title 1"/>
          <p:cNvSpPr>
            <a:spLocks noGrp="1"/>
          </p:cNvSpPr>
          <p:nvPr>
            <p:ph type="title" hasCustomPrompt="1"/>
          </p:nvPr>
        </p:nvSpPr>
        <p:spPr>
          <a:xfrm>
            <a:off x="3352800" y="1760538"/>
            <a:ext cx="5334000" cy="982662"/>
          </a:xfrm>
        </p:spPr>
        <p:txBody>
          <a:bodyPr anchor="b" anchorCtr="0">
            <a:normAutofit/>
          </a:bodyPr>
          <a:lstStyle>
            <a:lvl1pPr algn="l">
              <a:defRPr sz="3200" b="1" cap="none"/>
            </a:lvl1pPr>
          </a:lstStyle>
          <a:p>
            <a:r>
              <a:rPr lang="en-US" dirty="0"/>
              <a:t>Click to edit master title style</a:t>
            </a:r>
          </a:p>
        </p:txBody>
      </p:sp>
    </p:spTree>
    <p:extLst>
      <p:ext uri="{BB962C8B-B14F-4D97-AF65-F5344CB8AC3E}">
        <p14:creationId xmlns:p14="http://schemas.microsoft.com/office/powerpoint/2010/main" val="2248385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0744"/>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3646449"/>
            <a:ext cx="8229600" cy="2057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8286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16151"/>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457200" y="4332249"/>
            <a:ext cx="8229600" cy="16002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1"/>
          </p:nvPr>
        </p:nvSpPr>
        <p:spPr>
          <a:xfrm>
            <a:off x="457200" y="1143000"/>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2"/>
          <p:cNvSpPr>
            <a:spLocks noGrp="1"/>
          </p:cNvSpPr>
          <p:nvPr>
            <p:ph type="body" idx="12"/>
          </p:nvPr>
        </p:nvSpPr>
        <p:spPr>
          <a:xfrm>
            <a:off x="457200" y="3584691"/>
            <a:ext cx="8229600" cy="639762"/>
          </a:xfrm>
        </p:spPr>
        <p:txBody>
          <a:bodyPr anchor="b"/>
          <a:lstStyle>
            <a:lvl1pPr marL="0" indent="0">
              <a:spcAft>
                <a:spcPts val="200"/>
              </a:spcAft>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209938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53.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54.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5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image" Target="../media/image4.png"/><Relationship Id="rId4" Type="http://schemas.openxmlformats.org/officeDocument/2006/relationships/slideLayout" Target="../slideLayouts/slideLayout59.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image" Target="../media/image3.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14.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theme" Target="../theme/theme15.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5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5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364262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49" r:id="rId4"/>
    <p:sldLayoutId id="2147483806" r:id="rId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4086174463"/>
      </p:ext>
    </p:extLst>
  </p:cSld>
  <p:clrMap bg1="lt1" tx1="dk1" bg2="lt2" tx2="dk2" accent1="accent1" accent2="accent2" accent3="accent3" accent4="accent4" accent5="accent5" accent6="accent6" hlink="hlink" folHlink="folHlink"/>
  <p:sldLayoutIdLst>
    <p:sldLayoutId id="2147483803"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256254"/>
      </p:ext>
    </p:extLst>
  </p:cSld>
  <p:clrMap bg1="lt1" tx1="dk1" bg2="lt2" tx2="dk2" accent1="accent1" accent2="accent2" accent3="accent3" accent4="accent4" accent5="accent5" accent6="accent6" hlink="hlink" folHlink="folHlink"/>
  <p:sldLayoutIdLst>
    <p:sldLayoutId id="2147483804"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06832353"/>
      </p:ext>
    </p:extLst>
  </p:cSld>
  <p:clrMap bg1="lt1" tx1="dk1" bg2="lt2" tx2="dk2" accent1="accent1" accent2="accent2" accent3="accent3" accent4="accent4" accent5="accent5" accent6="accent6" hlink="hlink" folHlink="folHlink"/>
  <p:sldLayoutIdLst>
    <p:sldLayoutId id="2147483805"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8" name="Picture 7"/>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p:spPr>
      </p:pic>
    </p:spTree>
    <p:extLst>
      <p:ext uri="{BB962C8B-B14F-4D97-AF65-F5344CB8AC3E}">
        <p14:creationId xmlns:p14="http://schemas.microsoft.com/office/powerpoint/2010/main" val="265767360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p:cNvSpPr txBox="1">
            <a:spLocks/>
          </p:cNvSpPr>
          <p:nvPr/>
        </p:nvSpPr>
        <p:spPr>
          <a:xfrm>
            <a:off x="8787004" y="6497365"/>
            <a:ext cx="18288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5" name="Picture 4"/>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0973776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0C2074"/>
                </a:solidFill>
              </a:ln>
              <a:solidFill>
                <a:prstClr val="white"/>
              </a:solidFill>
            </a:endParaRPr>
          </a:p>
        </p:txBody>
      </p:sp>
    </p:spTree>
    <p:extLst>
      <p:ext uri="{BB962C8B-B14F-4D97-AF65-F5344CB8AC3E}">
        <p14:creationId xmlns:p14="http://schemas.microsoft.com/office/powerpoint/2010/main" val="289001873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Tree>
    <p:extLst>
      <p:ext uri="{BB962C8B-B14F-4D97-AF65-F5344CB8AC3E}">
        <p14:creationId xmlns:p14="http://schemas.microsoft.com/office/powerpoint/2010/main" val="3925070625"/>
      </p:ext>
    </p:extLst>
  </p:cSld>
  <p:clrMap bg1="lt1" tx1="dk1" bg2="lt2" tx2="dk2" accent1="accent1" accent2="accent2" accent3="accent3" accent4="accent4" accent5="accent5" accent6="accent6" hlink="hlink" folHlink="folHlink"/>
  <p:sldLayoutIdLst>
    <p:sldLayoutId id="2147483683" r:id="rId1"/>
    <p:sldLayoutId id="2147483698" r:id="rId2"/>
    <p:sldLayoutId id="2147483699" r:id="rId3"/>
    <p:sldLayoutId id="2147483700"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3"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3596621149"/>
      </p:ext>
    </p:extLst>
  </p:cSld>
  <p:clrMap bg1="lt1" tx1="dk1" bg2="lt2" tx2="dk2" accent1="accent1" accent2="accent2" accent3="accent3" accent4="accent4" accent5="accent5" accent6="accent6" hlink="hlink" folHlink="folHlink"/>
  <p:sldLayoutIdLst>
    <p:sldLayoutId id="2147483692" r:id="rId1"/>
    <p:sldLayoutId id="2147483701" r:id="rId2"/>
    <p:sldLayoutId id="2147483694" r:id="rId3"/>
    <p:sldLayoutId id="2147483695" r:id="rId4"/>
    <p:sldLayoutId id="2147483702" r:id="rId5"/>
    <p:sldLayoutId id="2147483723" r:id="rId6"/>
    <p:sldLayoutId id="2147483696" r:id="rId7"/>
    <p:sldLayoutId id="2147483697" r:id="rId8"/>
    <p:sldLayoutId id="2147483703" r:id="rId9"/>
    <p:sldLayoutId id="2147483705" r:id="rId10"/>
    <p:sldLayoutId id="2147483707" r:id="rId11"/>
    <p:sldLayoutId id="2147483708" r:id="rId12"/>
    <p:sldLayoutId id="2147483709" r:id="rId13"/>
    <p:sldLayoutId id="2147483710" r:id="rId14"/>
    <p:sldLayoutId id="2147483799" r:id="rId15"/>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4173295312"/>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722" r:id="rId3"/>
    <p:sldLayoutId id="2147483676" r:id="rId4"/>
    <p:sldLayoutId id="2147483714" r:id="rId5"/>
    <p:sldLayoutId id="2147483677" r:id="rId6"/>
    <p:sldLayoutId id="2147483716" r:id="rId7"/>
    <p:sldLayoutId id="2147483724" r:id="rId8"/>
    <p:sldLayoutId id="2147483725" r:id="rId9"/>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chemeClr val="tx2"/>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chemeClr val="tx2"/>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b="0" smtClean="0">
                <a:solidFill>
                  <a:schemeClr val="tx2"/>
                </a:solidFill>
                <a:latin typeface="Arial" panose="020B0604020202020204" pitchFamily="34" charset="0"/>
                <a:cs typeface="Arial" panose="020B0604020202020204" pitchFamily="34" charset="0"/>
              </a:rPr>
              <a:pPr algn="l"/>
              <a:t>‹#›</a:t>
            </a:fld>
            <a:endParaRPr lang="en-US" b="0" dirty="0">
              <a:solidFill>
                <a:schemeClr val="tx2"/>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baseline="0" dirty="0">
                <a:solidFill>
                  <a:schemeClr val="tx2"/>
                </a:solidFill>
                <a:latin typeface="Arial Narrow" panose="020B0606020202030204" pitchFamily="34" charset="0"/>
              </a:rPr>
              <a:t>U.S. BANK</a:t>
            </a:r>
            <a:r>
              <a:rPr lang="en-US" b="0" spc="60" baseline="0" dirty="0">
                <a:solidFill>
                  <a:schemeClr val="tx1"/>
                </a:solidFill>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tx1"/>
                </a:solidFill>
              </a:ln>
            </a:endParaRPr>
          </a:p>
        </p:txBody>
      </p:sp>
    </p:spTree>
    <p:extLst>
      <p:ext uri="{BB962C8B-B14F-4D97-AF65-F5344CB8AC3E}">
        <p14:creationId xmlns:p14="http://schemas.microsoft.com/office/powerpoint/2010/main" val="2580735623"/>
      </p:ext>
    </p:extLst>
  </p:cSld>
  <p:clrMap bg1="lt1" tx1="dk1" bg2="lt2" tx2="dk2" accent1="accent1" accent2="accent2" accent3="accent3" accent4="accent4" accent5="accent5" accent6="accent6" hlink="hlink" folHlink="folHlink"/>
  <p:sldLayoutIdLst>
    <p:sldLayoutId id="2147483662" r:id="rId1"/>
    <p:sldLayoutId id="2147483711" r:id="rId2"/>
    <p:sldLayoutId id="2147483664" r:id="rId3"/>
    <p:sldLayoutId id="2147483712" r:id="rId4"/>
    <p:sldLayoutId id="2147483721" r:id="rId5"/>
    <p:sldLayoutId id="2147483665" r:id="rId6"/>
    <p:sldLayoutId id="2147483666" r:id="rId7"/>
    <p:sldLayoutId id="2147483713"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397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024053"/>
            <a:ext cx="8229600" cy="4919547"/>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5"/>
            <a:ext cx="356996"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sp>
        <p:nvSpPr>
          <p:cNvPr id="14" name="Right Arrow Callout 12"/>
          <p:cNvSpPr/>
          <p:nvPr/>
        </p:nvSpPr>
        <p:spPr>
          <a:xfrm rot="16200000" flipH="1">
            <a:off x="4453564" y="1656966"/>
            <a:ext cx="251799" cy="9158886"/>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0837" h="21542702">
                <a:moveTo>
                  <a:pt x="1156" y="21536810"/>
                </a:moveTo>
                <a:cubicBezTo>
                  <a:pt x="769" y="21622666"/>
                  <a:pt x="385" y="20747183"/>
                  <a:pt x="0" y="20409398"/>
                </a:cubicBezTo>
                <a:lnTo>
                  <a:pt x="487339" y="20408741"/>
                </a:lnTo>
                <a:lnTo>
                  <a:pt x="580837" y="20687551"/>
                </a:lnTo>
                <a:lnTo>
                  <a:pt x="489162" y="20967347"/>
                </a:lnTo>
                <a:lnTo>
                  <a:pt x="175498" y="20969479"/>
                </a:lnTo>
                <a:cubicBezTo>
                  <a:pt x="175176" y="20862277"/>
                  <a:pt x="174766" y="20376286"/>
                  <a:pt x="174946" y="20299708"/>
                </a:cubicBezTo>
                <a:cubicBezTo>
                  <a:pt x="173937" y="19042669"/>
                  <a:pt x="166263" y="2432"/>
                  <a:pt x="174504" y="1"/>
                </a:cubicBezTo>
              </a:path>
            </a:pathLst>
          </a:custGeom>
          <a:noFill/>
          <a:ln w="38100">
            <a:solidFill>
              <a:srgbClr val="0C207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rgbClr val="0C2074"/>
                </a:solidFill>
              </a:ln>
              <a:solidFill>
                <a:prstClr val="white"/>
              </a:solidFill>
            </a:endParaRPr>
          </a:p>
        </p:txBody>
      </p:sp>
    </p:spTree>
    <p:extLst>
      <p:ext uri="{BB962C8B-B14F-4D97-AF65-F5344CB8AC3E}">
        <p14:creationId xmlns:p14="http://schemas.microsoft.com/office/powerpoint/2010/main" val="29947338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Lst>
  <p:txStyles>
    <p:titleStyle>
      <a:lvl1pPr algn="l" defTabSz="914400" rtl="0" eaLnBrk="1" latinLnBrk="0" hangingPunct="1">
        <a:spcBef>
          <a:spcPct val="0"/>
        </a:spcBef>
        <a:buNone/>
        <a:defRPr sz="20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200"/>
        </a:spcAft>
        <a:buFont typeface="Arial" panose="020B0604020202020204" pitchFamily="34" charset="0"/>
        <a:buChar char="•"/>
        <a:defRPr sz="1400" kern="1200">
          <a:solidFill>
            <a:schemeClr val="tx2"/>
          </a:solidFill>
          <a:latin typeface="+mn-lt"/>
          <a:ea typeface="+mn-ea"/>
          <a:cs typeface="+mn-cs"/>
        </a:defRPr>
      </a:lvl1pPr>
      <a:lvl2pPr marL="548640" indent="-228600" algn="l" defTabSz="914400" rtl="0" eaLnBrk="1" latinLnBrk="0" hangingPunct="1">
        <a:spcBef>
          <a:spcPts val="0"/>
        </a:spcBef>
        <a:spcAft>
          <a:spcPts val="200"/>
        </a:spcAft>
        <a:buFont typeface="Arial" panose="020B0604020202020204" pitchFamily="34" charset="0"/>
        <a:buChar char="–"/>
        <a:defRPr sz="1200" kern="1200">
          <a:solidFill>
            <a:schemeClr val="tx2"/>
          </a:solidFill>
          <a:latin typeface="+mn-lt"/>
          <a:ea typeface="+mn-ea"/>
          <a:cs typeface="+mn-cs"/>
        </a:defRPr>
      </a:lvl2pPr>
      <a:lvl3pPr marL="914400" indent="-173736" algn="l" defTabSz="914400" rtl="0" eaLnBrk="1" latinLnBrk="0" hangingPunct="1">
        <a:spcBef>
          <a:spcPts val="0"/>
        </a:spcBef>
        <a:spcAft>
          <a:spcPts val="200"/>
        </a:spcAft>
        <a:buFont typeface="Arial" panose="020B0604020202020204" pitchFamily="34" charset="0"/>
        <a:buChar char="•"/>
        <a:defRPr sz="1100" kern="1200">
          <a:solidFill>
            <a:schemeClr val="tx2"/>
          </a:solidFill>
          <a:latin typeface="+mn-lt"/>
          <a:ea typeface="+mn-ea"/>
          <a:cs typeface="+mn-cs"/>
        </a:defRPr>
      </a:lvl3pPr>
      <a:lvl4pPr marL="1280160" indent="-173736" algn="l" defTabSz="914400" rtl="0" eaLnBrk="1" latinLnBrk="0" hangingPunct="1">
        <a:spcBef>
          <a:spcPts val="0"/>
        </a:spcBef>
        <a:spcAft>
          <a:spcPts val="200"/>
        </a:spcAft>
        <a:buFont typeface="Arial" panose="020B0604020202020204" pitchFamily="34" charset="0"/>
        <a:buChar char="–"/>
        <a:defRPr sz="1000" kern="1200">
          <a:solidFill>
            <a:schemeClr val="tx2"/>
          </a:solidFill>
          <a:latin typeface="+mn-lt"/>
          <a:ea typeface="+mn-ea"/>
          <a:cs typeface="+mn-cs"/>
        </a:defRPr>
      </a:lvl4pPr>
      <a:lvl5pPr marL="1645920" indent="-173736" algn="l" defTabSz="914400" rtl="0" eaLnBrk="1" latinLnBrk="0" hangingPunct="1">
        <a:spcBef>
          <a:spcPts val="0"/>
        </a:spcBef>
        <a:spcAft>
          <a:spcPts val="200"/>
        </a:spcAft>
        <a:buFont typeface="Arial" panose="020B0604020202020204"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825207992"/>
      </p:ext>
    </p:extLst>
  </p:cSld>
  <p:clrMap bg1="lt1" tx1="dk1" bg2="lt2" tx2="dk2" accent1="accent1" accent2="accent2" accent3="accent3" accent4="accent4" accent5="accent5" accent6="accent6" hlink="hlink" folHlink="folHlink"/>
  <p:sldLayoutIdLst>
    <p:sldLayoutId id="2147483800"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3762605448"/>
      </p:ext>
    </p:extLst>
  </p:cSld>
  <p:clrMap bg1="lt1" tx1="dk1" bg2="lt2" tx2="dk2" accent1="accent1" accent2="accent2" accent3="accent3" accent4="accent4" accent5="accent5" accent6="accent6" hlink="hlink" folHlink="folHlink"/>
  <p:sldLayoutIdLst>
    <p:sldLayoutId id="2147483801"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6836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457200" y="1382750"/>
            <a:ext cx="8229600" cy="4560849"/>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txBox="1">
            <a:spLocks/>
          </p:cNvSpPr>
          <p:nvPr/>
        </p:nvSpPr>
        <p:spPr>
          <a:xfrm>
            <a:off x="8787004" y="6497366"/>
            <a:ext cx="356996" cy="174898"/>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b="0" smtClean="0">
                <a:solidFill>
                  <a:srgbClr val="4D4D4D"/>
                </a:solidFill>
                <a:latin typeface="Arial" panose="020B0604020202020204" pitchFamily="34" charset="0"/>
                <a:cs typeface="Arial" panose="020B0604020202020204" pitchFamily="34" charset="0"/>
              </a:rPr>
              <a:pPr/>
              <a:t>‹#›</a:t>
            </a:fld>
            <a:endParaRPr lang="en-US" b="0" dirty="0">
              <a:solidFill>
                <a:srgbClr val="4D4D4D"/>
              </a:solidFill>
              <a:latin typeface="Arial" panose="020B0604020202020204" pitchFamily="34" charset="0"/>
              <a:cs typeface="Arial" panose="020B0604020202020204" pitchFamily="34" charset="0"/>
            </a:endParaRPr>
          </a:p>
        </p:txBody>
      </p:sp>
      <p:sp>
        <p:nvSpPr>
          <p:cNvPr id="6" name="Footer Placeholder 6"/>
          <p:cNvSpPr txBox="1">
            <a:spLocks/>
          </p:cNvSpPr>
          <p:nvPr/>
        </p:nvSpPr>
        <p:spPr>
          <a:xfrm>
            <a:off x="7186041" y="6497365"/>
            <a:ext cx="1532002"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b="0" spc="60" dirty="0">
                <a:solidFill>
                  <a:srgbClr val="4D4D4D"/>
                </a:solidFill>
                <a:latin typeface="Arial Narrow" panose="020B0606020202030204" pitchFamily="34" charset="0"/>
              </a:rPr>
              <a:t>U.S. BANK</a:t>
            </a:r>
            <a:r>
              <a:rPr lang="en-US" b="0" spc="60" dirty="0">
                <a:latin typeface="Arial Narrow" panose="020B0606020202030204" pitchFamily="34" charset="0"/>
              </a:rPr>
              <a: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62" y="6087374"/>
            <a:ext cx="9134875" cy="295657"/>
          </a:xfrm>
          <a:prstGeom prst="rect">
            <a:avLst/>
          </a:prstGeom>
          <a:solidFill>
            <a:srgbClr val="FFFFFF"/>
          </a:solidFill>
        </p:spPr>
      </p:pic>
    </p:spTree>
    <p:extLst>
      <p:ext uri="{BB962C8B-B14F-4D97-AF65-F5344CB8AC3E}">
        <p14:creationId xmlns:p14="http://schemas.microsoft.com/office/powerpoint/2010/main" val="1402834639"/>
      </p:ext>
    </p:extLst>
  </p:cSld>
  <p:clrMap bg1="lt1" tx1="dk1" bg2="lt2" tx2="dk2" accent1="accent1" accent2="accent2" accent3="accent3" accent4="accent4" accent5="accent5" accent6="accent6" hlink="hlink" folHlink="folHlink"/>
  <p:sldLayoutIdLst>
    <p:sldLayoutId id="2147483802"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182880" indent="-173736" algn="l" defTabSz="914400" rtl="0" eaLnBrk="1" latinLnBrk="0" hangingPunct="1">
        <a:spcBef>
          <a:spcPts val="0"/>
        </a:spcBef>
        <a:spcAft>
          <a:spcPts val="600"/>
        </a:spcAft>
        <a:buFont typeface="Arial" panose="020B0604020202020204" pitchFamily="34" charset="0"/>
        <a:buChar char="•"/>
        <a:defRPr sz="2000" kern="1200">
          <a:solidFill>
            <a:srgbClr val="0C2074"/>
          </a:solidFill>
          <a:latin typeface="+mn-lt"/>
          <a:ea typeface="+mn-ea"/>
          <a:cs typeface="+mn-cs"/>
        </a:defRPr>
      </a:lvl1pPr>
      <a:lvl2pPr marL="548640" indent="-228600" algn="l" defTabSz="914400" rtl="0" eaLnBrk="1" latinLnBrk="0" hangingPunct="1">
        <a:spcBef>
          <a:spcPts val="0"/>
        </a:spcBef>
        <a:spcAft>
          <a:spcPts val="600"/>
        </a:spcAft>
        <a:buFont typeface="Arial" panose="020B0604020202020204" pitchFamily="34" charset="0"/>
        <a:buChar char="–"/>
        <a:defRPr sz="1800" kern="1200">
          <a:solidFill>
            <a:srgbClr val="0C2074"/>
          </a:solidFill>
          <a:latin typeface="+mn-lt"/>
          <a:ea typeface="+mn-ea"/>
          <a:cs typeface="+mn-cs"/>
        </a:defRPr>
      </a:lvl2pPr>
      <a:lvl3pPr marL="914400" indent="-173736" algn="l" defTabSz="914400" rtl="0" eaLnBrk="1" latinLnBrk="0" hangingPunct="1">
        <a:spcBef>
          <a:spcPts val="0"/>
        </a:spcBef>
        <a:spcAft>
          <a:spcPts val="600"/>
        </a:spcAft>
        <a:buFont typeface="Arial" panose="020B0604020202020204" pitchFamily="34" charset="0"/>
        <a:buChar char="•"/>
        <a:defRPr sz="1600" kern="1200">
          <a:solidFill>
            <a:srgbClr val="0C2074"/>
          </a:solidFill>
          <a:latin typeface="+mn-lt"/>
          <a:ea typeface="+mn-ea"/>
          <a:cs typeface="+mn-cs"/>
        </a:defRPr>
      </a:lvl3pPr>
      <a:lvl4pPr marL="1280160" indent="-173736" algn="l" defTabSz="914400" rtl="0" eaLnBrk="1" latinLnBrk="0" hangingPunct="1">
        <a:spcBef>
          <a:spcPts val="0"/>
        </a:spcBef>
        <a:spcAft>
          <a:spcPts val="600"/>
        </a:spcAft>
        <a:buFont typeface="Arial" panose="020B0604020202020204" pitchFamily="34" charset="0"/>
        <a:buChar char="–"/>
        <a:defRPr sz="1400" kern="1200">
          <a:solidFill>
            <a:srgbClr val="0C2074"/>
          </a:solidFill>
          <a:latin typeface="+mn-lt"/>
          <a:ea typeface="+mn-ea"/>
          <a:cs typeface="+mn-cs"/>
        </a:defRPr>
      </a:lvl4pPr>
      <a:lvl5pPr marL="1645920" indent="-173736" algn="l" defTabSz="914400" rtl="0" eaLnBrk="1" latinLnBrk="0" hangingPunct="1">
        <a:spcBef>
          <a:spcPts val="0"/>
        </a:spcBef>
        <a:spcAft>
          <a:spcPts val="600"/>
        </a:spcAft>
        <a:buFont typeface="Arial" panose="020B0604020202020204" pitchFamily="34" charset="0"/>
        <a:buChar char="•"/>
        <a:defRPr sz="1200" kern="1200">
          <a:solidFill>
            <a:srgbClr val="0C2074"/>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gif"/><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 Placeholder 1"/>
          <p:cNvSpPr>
            <a:spLocks noGrp="1"/>
          </p:cNvSpPr>
          <p:nvPr>
            <p:ph type="body" idx="10"/>
          </p:nvPr>
        </p:nvSpPr>
        <p:spPr>
          <a:xfrm>
            <a:off x="740121" y="2510625"/>
            <a:ext cx="7696200" cy="462685"/>
          </a:xfrm>
        </p:spPr>
        <p:txBody>
          <a:bodyPr/>
          <a:lstStyle/>
          <a:p>
            <a:r>
              <a:rPr lang="en-US" i="1" dirty="0"/>
              <a:t>Bringing Business &amp; </a:t>
            </a:r>
            <a:r>
              <a:rPr lang="en-US" i="1" dirty="0">
                <a:cs typeface="Arial"/>
              </a:rPr>
              <a:t>Technology together</a:t>
            </a:r>
            <a:endParaRPr lang="en-US" i="1" dirty="0"/>
          </a:p>
        </p:txBody>
      </p:sp>
      <p:sp>
        <p:nvSpPr>
          <p:cNvPr id="3" name="Title 2"/>
          <p:cNvSpPr>
            <a:spLocks noGrp="1"/>
          </p:cNvSpPr>
          <p:nvPr>
            <p:ph type="title"/>
          </p:nvPr>
        </p:nvSpPr>
        <p:spPr>
          <a:xfrm>
            <a:off x="609600" y="1981200"/>
            <a:ext cx="5562600" cy="508210"/>
          </a:xfrm>
        </p:spPr>
        <p:txBody>
          <a:bodyPr>
            <a:normAutofit/>
          </a:bodyPr>
          <a:lstStyle/>
          <a:p>
            <a:pPr algn="ctr"/>
            <a:r>
              <a:rPr lang="en-US" dirty="0"/>
              <a:t>One Bridge</a:t>
            </a:r>
          </a:p>
        </p:txBody>
      </p:sp>
      <p:sp>
        <p:nvSpPr>
          <p:cNvPr id="4" name="Text Placeholder 3"/>
          <p:cNvSpPr>
            <a:spLocks noGrp="1"/>
          </p:cNvSpPr>
          <p:nvPr>
            <p:ph type="body" idx="12"/>
          </p:nvPr>
        </p:nvSpPr>
        <p:spPr>
          <a:xfrm>
            <a:off x="304800" y="5715000"/>
            <a:ext cx="5257800" cy="341656"/>
          </a:xfrm>
        </p:spPr>
        <p:txBody>
          <a:bodyPr/>
          <a:lstStyle/>
          <a:p>
            <a:r>
              <a:rPr lang="en-US" sz="2000" dirty="0">
                <a:solidFill>
                  <a:schemeClr val="bg1"/>
                </a:solidFill>
              </a:rPr>
              <a:t>Crowded House Innovators:</a:t>
            </a:r>
            <a:r>
              <a:rPr lang="en-US" sz="2000" dirty="0">
                <a:solidFill>
                  <a:schemeClr val="tx1"/>
                </a:solidFill>
              </a:rPr>
              <a:t>:</a:t>
            </a:r>
          </a:p>
        </p:txBody>
      </p:sp>
      <p:sp>
        <p:nvSpPr>
          <p:cNvPr id="5" name="Text Placeholder 4"/>
          <p:cNvSpPr>
            <a:spLocks noGrp="1"/>
          </p:cNvSpPr>
          <p:nvPr>
            <p:ph type="body" idx="13"/>
          </p:nvPr>
        </p:nvSpPr>
        <p:spPr>
          <a:xfrm>
            <a:off x="304800" y="6019800"/>
            <a:ext cx="3810000" cy="609600"/>
          </a:xfrm>
        </p:spPr>
        <p:txBody>
          <a:bodyPr/>
          <a:lstStyle/>
          <a:p>
            <a:r>
              <a:rPr lang="en-US" dirty="0" err="1">
                <a:solidFill>
                  <a:srgbClr val="FF9300"/>
                </a:solidFill>
              </a:rPr>
              <a:t>Awais</a:t>
            </a:r>
            <a:r>
              <a:rPr lang="en-US" dirty="0">
                <a:solidFill>
                  <a:srgbClr val="FF9300"/>
                </a:solidFill>
              </a:rPr>
              <a:t> Sultan, Stacie Kenney, Ziad Asim,</a:t>
            </a:r>
          </a:p>
          <a:p>
            <a:r>
              <a:rPr lang="en-US" dirty="0" err="1">
                <a:solidFill>
                  <a:srgbClr val="FF9300"/>
                </a:solidFill>
              </a:rPr>
              <a:t>Shahid</a:t>
            </a:r>
            <a:r>
              <a:rPr lang="en-US" dirty="0">
                <a:solidFill>
                  <a:srgbClr val="FF9300"/>
                </a:solidFill>
              </a:rPr>
              <a:t> Afzal, Jason Gregory</a:t>
            </a:r>
          </a:p>
        </p:txBody>
      </p:sp>
    </p:spTree>
    <p:extLst>
      <p:ext uri="{BB962C8B-B14F-4D97-AF65-F5344CB8AC3E}">
        <p14:creationId xmlns:p14="http://schemas.microsoft.com/office/powerpoint/2010/main" val="37816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131095"/>
            <a:ext cx="8172450" cy="860991"/>
          </a:xfrm>
        </p:spPr>
        <p:txBody>
          <a:bodyPr>
            <a:normAutofit/>
          </a:bodyPr>
          <a:lstStyle/>
          <a:p>
            <a:r>
              <a:rPr lang="en-US" dirty="0"/>
              <a:t>One Bridge - from Business to Technology</a:t>
            </a:r>
            <a:br>
              <a:rPr lang="en-US" dirty="0"/>
            </a:br>
            <a:r>
              <a:rPr lang="en-US" sz="1500" i="1" dirty="0"/>
              <a:t>The only place you need to go for turning ideas or problems into future possibilities.</a:t>
            </a:r>
            <a:endParaRPr lang="en-US" sz="1500" dirty="0"/>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1435385" y="2647271"/>
            <a:ext cx="3856754" cy="1952482"/>
          </a:xfrm>
        </p:spPr>
      </p:pic>
      <p:pic>
        <p:nvPicPr>
          <p:cNvPr id="14" name="Picture 1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42901" y="2869152"/>
            <a:ext cx="748325" cy="935406"/>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2901" y="3939864"/>
            <a:ext cx="683039" cy="741761"/>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85003" y="2559706"/>
            <a:ext cx="314387" cy="331952"/>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60974" y="4681625"/>
            <a:ext cx="299525" cy="249604"/>
          </a:xfrm>
          <a:prstGeom prst="rect">
            <a:avLst/>
          </a:prstGeom>
        </p:spPr>
      </p:pic>
      <p:sp>
        <p:nvSpPr>
          <p:cNvPr id="18" name="Right Arrow 17"/>
          <p:cNvSpPr/>
          <p:nvPr/>
        </p:nvSpPr>
        <p:spPr>
          <a:xfrm>
            <a:off x="860974" y="3590840"/>
            <a:ext cx="664190" cy="326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320590" y="4168993"/>
            <a:ext cx="2314698" cy="1090579"/>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11358" y="2006216"/>
            <a:ext cx="1402493" cy="1402493"/>
          </a:xfrm>
          <a:prstGeom prst="rect">
            <a:avLst/>
          </a:prstGeom>
        </p:spPr>
      </p:pic>
      <p:sp>
        <p:nvSpPr>
          <p:cNvPr id="21" name="Down Arrow 20"/>
          <p:cNvSpPr/>
          <p:nvPr/>
        </p:nvSpPr>
        <p:spPr>
          <a:xfrm rot="13408601">
            <a:off x="5428199" y="3552058"/>
            <a:ext cx="375557" cy="608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ight Arrow 21"/>
          <p:cNvSpPr/>
          <p:nvPr/>
        </p:nvSpPr>
        <p:spPr>
          <a:xfrm>
            <a:off x="6863093" y="3483303"/>
            <a:ext cx="638748" cy="393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533071" y="3068326"/>
            <a:ext cx="1371600" cy="1371600"/>
          </a:xfrm>
          <a:prstGeom prst="rect">
            <a:avLst/>
          </a:prstGeom>
        </p:spPr>
      </p:pic>
      <p:sp>
        <p:nvSpPr>
          <p:cNvPr id="25" name="TextBox 24"/>
          <p:cNvSpPr txBox="1"/>
          <p:nvPr/>
        </p:nvSpPr>
        <p:spPr>
          <a:xfrm>
            <a:off x="5752349" y="3293293"/>
            <a:ext cx="1393787" cy="415498"/>
          </a:xfrm>
          <a:prstGeom prst="rect">
            <a:avLst/>
          </a:prstGeom>
          <a:noFill/>
        </p:spPr>
        <p:txBody>
          <a:bodyPr wrap="square" rtlCol="0">
            <a:spAutoFit/>
          </a:bodyPr>
          <a:lstStyle/>
          <a:p>
            <a:r>
              <a:rPr lang="en-US" sz="1050" dirty="0"/>
              <a:t>Idea / Problem Home</a:t>
            </a:r>
          </a:p>
        </p:txBody>
      </p:sp>
    </p:spTree>
    <p:extLst>
      <p:ext uri="{BB962C8B-B14F-4D97-AF65-F5344CB8AC3E}">
        <p14:creationId xmlns:p14="http://schemas.microsoft.com/office/powerpoint/2010/main" val="178718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Leadership Buy in: </a:t>
            </a:r>
            <a:r>
              <a:rPr lang="en-US" sz="1300" dirty="0"/>
              <a:t>US Bank initiative inviting business lines leadership to submit business issues.</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939800" y="987056"/>
            <a:ext cx="7289800" cy="4880344"/>
          </a:xfrm>
        </p:spPr>
      </p:pic>
    </p:spTree>
    <p:extLst>
      <p:ext uri="{BB962C8B-B14F-4D97-AF65-F5344CB8AC3E}">
        <p14:creationId xmlns:p14="http://schemas.microsoft.com/office/powerpoint/2010/main" val="89592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a:bodyPr>
          <a:lstStyle/>
          <a:p>
            <a:r>
              <a:rPr lang="en-US" dirty="0"/>
              <a:t>Submit Business Issue: </a:t>
            </a:r>
            <a:r>
              <a:rPr lang="en-US" sz="1300" dirty="0"/>
              <a:t>Business issue description, attachments. </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863600" y="1219200"/>
            <a:ext cx="7366000" cy="4603750"/>
          </a:xfrm>
        </p:spPr>
      </p:pic>
    </p:spTree>
    <p:extLst>
      <p:ext uri="{BB962C8B-B14F-4D97-AF65-F5344CB8AC3E}">
        <p14:creationId xmlns:p14="http://schemas.microsoft.com/office/powerpoint/2010/main" val="61255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Collaboration: </a:t>
            </a:r>
            <a:r>
              <a:rPr lang="en-US" sz="1300" dirty="0"/>
              <a:t>Collaboration on business issue between business users, COE, leadership.</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77240" y="990600"/>
            <a:ext cx="7680960" cy="4800600"/>
          </a:xfrm>
        </p:spPr>
      </p:pic>
    </p:spTree>
    <p:extLst>
      <p:ext uri="{BB962C8B-B14F-4D97-AF65-F5344CB8AC3E}">
        <p14:creationId xmlns:p14="http://schemas.microsoft.com/office/powerpoint/2010/main" val="282683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r>
              <a:rPr lang="en-US" dirty="0"/>
              <a:t>Move on to Ideation: </a:t>
            </a:r>
            <a:r>
              <a:rPr lang="en-US" sz="1300" dirty="0"/>
              <a:t>Business issues will be posted as business Challenges in </a:t>
            </a:r>
            <a:r>
              <a:rPr lang="en-US" sz="1300" dirty="0" err="1"/>
              <a:t>Ideaplace</a:t>
            </a:r>
            <a:r>
              <a:rPr lang="en-US" sz="1300" dirty="0"/>
              <a:t> Or Bright Ideas Or </a:t>
            </a:r>
            <a:r>
              <a:rPr lang="en-US" sz="1300" dirty="0" err="1"/>
              <a:t>CapEx</a:t>
            </a:r>
            <a:r>
              <a:rPr lang="en-US" sz="1300" dirty="0"/>
              <a:t> committee can take over.</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31520" y="914400"/>
            <a:ext cx="7802880" cy="4876800"/>
          </a:xfrm>
        </p:spPr>
      </p:pic>
    </p:spTree>
    <p:extLst>
      <p:ext uri="{BB962C8B-B14F-4D97-AF65-F5344CB8AC3E}">
        <p14:creationId xmlns:p14="http://schemas.microsoft.com/office/powerpoint/2010/main" val="2589680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dirty="0"/>
              <a:t>Ideas/Solutions for Business Challenge: </a:t>
            </a:r>
            <a:r>
              <a:rPr lang="en-US" sz="1300" dirty="0"/>
              <a:t>Several ideas/ solutions can be posted by innovation groups/ TOS teams to solve business issue/challenge.</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62000" y="962025"/>
            <a:ext cx="7726680" cy="4829175"/>
          </a:xfrm>
        </p:spPr>
      </p:pic>
    </p:spTree>
    <p:extLst>
      <p:ext uri="{BB962C8B-B14F-4D97-AF65-F5344CB8AC3E}">
        <p14:creationId xmlns:p14="http://schemas.microsoft.com/office/powerpoint/2010/main" val="237210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Value Propositions</a:t>
            </a:r>
          </a:p>
        </p:txBody>
      </p:sp>
      <p:sp>
        <p:nvSpPr>
          <p:cNvPr id="3" name="Content Placeholder 2"/>
          <p:cNvSpPr>
            <a:spLocks noGrp="1"/>
          </p:cNvSpPr>
          <p:nvPr>
            <p:ph idx="1"/>
          </p:nvPr>
        </p:nvSpPr>
        <p:spPr>
          <a:xfrm>
            <a:off x="457200" y="1371600"/>
            <a:ext cx="8305800" cy="4571999"/>
          </a:xfrm>
        </p:spPr>
        <p:txBody>
          <a:bodyPr/>
          <a:lstStyle/>
          <a:p>
            <a:r>
              <a:rPr lang="en-US" b="1" dirty="0"/>
              <a:t>Streamlines process and Invites collaboration on business issues </a:t>
            </a:r>
          </a:p>
          <a:p>
            <a:r>
              <a:rPr lang="en-US" b="1" dirty="0"/>
              <a:t>Makes our job easier and simpler.</a:t>
            </a:r>
          </a:p>
          <a:p>
            <a:r>
              <a:rPr lang="en-US" b="1" dirty="0"/>
              <a:t>Better experience for our customers.</a:t>
            </a:r>
          </a:p>
          <a:p>
            <a:r>
              <a:rPr lang="en-US" b="1" dirty="0"/>
              <a:t>One Stop Shop for business processes information and to solve business issues</a:t>
            </a:r>
          </a:p>
          <a:p>
            <a:r>
              <a:rPr lang="en-US" b="1" dirty="0"/>
              <a:t>Powerful combo of domain expert and technical people.</a:t>
            </a:r>
          </a:p>
          <a:p>
            <a:r>
              <a:rPr lang="en-US" b="1" dirty="0"/>
              <a:t>One Bank</a:t>
            </a:r>
          </a:p>
          <a:p>
            <a:r>
              <a:rPr lang="en-US" b="1" dirty="0"/>
              <a:t>Improves Efficiency</a:t>
            </a:r>
          </a:p>
          <a:p>
            <a:r>
              <a:rPr lang="en-US" b="1" dirty="0"/>
              <a:t>Increases Revenue</a:t>
            </a:r>
          </a:p>
          <a:p>
            <a:endParaRPr lang="en-US" dirty="0"/>
          </a:p>
        </p:txBody>
      </p:sp>
      <p:sp>
        <p:nvSpPr>
          <p:cNvPr id="4" name="Text Placeholder 3"/>
          <p:cNvSpPr>
            <a:spLocks noGrp="1"/>
          </p:cNvSpPr>
          <p:nvPr>
            <p:ph type="body" idx="10"/>
          </p:nvPr>
        </p:nvSpPr>
        <p:spPr>
          <a:xfrm>
            <a:off x="457200" y="579438"/>
            <a:ext cx="8229600" cy="639762"/>
          </a:xfrm>
        </p:spPr>
        <p:txBody>
          <a:bodyPr/>
          <a:lstStyle/>
          <a:p>
            <a:r>
              <a:rPr lang="en-US" dirty="0"/>
              <a:t>Simplify your job. Increases Efficiency.</a:t>
            </a:r>
          </a:p>
        </p:txBody>
      </p:sp>
    </p:spTree>
    <p:extLst>
      <p:ext uri="{BB962C8B-B14F-4D97-AF65-F5344CB8AC3E}">
        <p14:creationId xmlns:p14="http://schemas.microsoft.com/office/powerpoint/2010/main" val="205819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0"/>
          </p:nvPr>
        </p:nvSpPr>
        <p:spPr>
          <a:xfrm>
            <a:off x="3352800" y="2144714"/>
            <a:ext cx="5334000" cy="674686"/>
          </a:xfrm>
        </p:spPr>
        <p:txBody>
          <a:bodyPr/>
          <a:lstStyle/>
          <a:p>
            <a:r>
              <a:rPr lang="en-US" dirty="0"/>
              <a:t>Future of Innovation. . .</a:t>
            </a:r>
          </a:p>
        </p:txBody>
      </p:sp>
      <p:sp>
        <p:nvSpPr>
          <p:cNvPr id="3" name="Title 2"/>
          <p:cNvSpPr>
            <a:spLocks noGrp="1"/>
          </p:cNvSpPr>
          <p:nvPr>
            <p:ph type="title"/>
          </p:nvPr>
        </p:nvSpPr>
        <p:spPr>
          <a:xfrm>
            <a:off x="3352800" y="1179304"/>
            <a:ext cx="5334000" cy="982662"/>
          </a:xfrm>
        </p:spPr>
        <p:txBody>
          <a:bodyPr/>
          <a:lstStyle/>
          <a:p>
            <a:r>
              <a:rPr lang="en-US" dirty="0"/>
              <a:t>NEXT STEPS</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71600" y="2057400"/>
            <a:ext cx="1600200" cy="619972"/>
          </a:xfrm>
          <a:prstGeom prst="rect">
            <a:avLst/>
          </a:prstGeom>
        </p:spPr>
      </p:pic>
      <p:sp>
        <p:nvSpPr>
          <p:cNvPr id="4" name="TextBox 3"/>
          <p:cNvSpPr txBox="1"/>
          <p:nvPr/>
        </p:nvSpPr>
        <p:spPr>
          <a:xfrm>
            <a:off x="3352800" y="2677372"/>
            <a:ext cx="5334000" cy="3416320"/>
          </a:xfrm>
          <a:prstGeom prst="rect">
            <a:avLst/>
          </a:prstGeom>
          <a:noFill/>
        </p:spPr>
        <p:txBody>
          <a:bodyPr wrap="square" rtlCol="0">
            <a:spAutoFit/>
          </a:bodyPr>
          <a:lstStyle/>
          <a:p>
            <a:r>
              <a:rPr lang="en-US" dirty="0"/>
              <a:t>Phase1</a:t>
            </a:r>
          </a:p>
          <a:p>
            <a:pPr marL="285750" indent="-285750">
              <a:buFont typeface="Arial" panose="020B0604020202020204" pitchFamily="34" charset="0"/>
              <a:buChar char="•"/>
            </a:pPr>
            <a:r>
              <a:rPr lang="en-US" dirty="0"/>
              <a:t>Exploit all resources to learn more about existing solutions (pros/cons to each)</a:t>
            </a:r>
          </a:p>
          <a:p>
            <a:pPr marL="285750" indent="-285750">
              <a:buFont typeface="Arial" panose="020B0604020202020204" pitchFamily="34" charset="0"/>
              <a:buChar char="•"/>
            </a:pPr>
            <a:r>
              <a:rPr lang="en-US" dirty="0"/>
              <a:t>Will partner with IdeaPlace and with functional prototype at hand will do more of primary research/interviews.</a:t>
            </a:r>
          </a:p>
          <a:p>
            <a:pPr marL="285750" indent="-285750">
              <a:buFont typeface="Arial" panose="020B0604020202020204" pitchFamily="34" charset="0"/>
              <a:buChar char="•"/>
            </a:pPr>
            <a:r>
              <a:rPr lang="en-US" dirty="0"/>
              <a:t>Focus on three business lines Wealth Management, Investment Services, WM TOS</a:t>
            </a:r>
          </a:p>
          <a:p>
            <a:r>
              <a:rPr lang="en-US" dirty="0"/>
              <a:t>Phase 2</a:t>
            </a:r>
          </a:p>
          <a:p>
            <a:pPr marL="285750" indent="-285750">
              <a:buFont typeface="Arial" panose="020B0604020202020204" pitchFamily="34" charset="0"/>
              <a:buChar char="•"/>
            </a:pPr>
            <a:r>
              <a:rPr lang="en-US" dirty="0"/>
              <a:t>Further improve the integration between One Bridge and other ideating tools.</a:t>
            </a:r>
          </a:p>
          <a:p>
            <a:pPr marL="285750" indent="-285750">
              <a:buFont typeface="Arial" panose="020B0604020202020204" pitchFamily="34" charset="0"/>
              <a:buChar char="•"/>
            </a:pPr>
            <a:r>
              <a:rPr lang="en-US" dirty="0"/>
              <a:t>Add other business lines to the platform.</a:t>
            </a:r>
          </a:p>
        </p:txBody>
      </p:sp>
    </p:spTree>
    <p:extLst>
      <p:ext uri="{BB962C8B-B14F-4D97-AF65-F5344CB8AC3E}">
        <p14:creationId xmlns:p14="http://schemas.microsoft.com/office/powerpoint/2010/main" val="476358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Lessons Learned</a:t>
            </a:r>
          </a:p>
        </p:txBody>
      </p:sp>
      <p:sp>
        <p:nvSpPr>
          <p:cNvPr id="3" name="Content Placeholder 2"/>
          <p:cNvSpPr>
            <a:spLocks noGrp="1"/>
          </p:cNvSpPr>
          <p:nvPr>
            <p:ph idx="1"/>
          </p:nvPr>
        </p:nvSpPr>
        <p:spPr>
          <a:xfrm>
            <a:off x="457200" y="1371600"/>
            <a:ext cx="8229600" cy="4571999"/>
          </a:xfrm>
        </p:spPr>
        <p:txBody>
          <a:bodyPr/>
          <a:lstStyle/>
          <a:p>
            <a:r>
              <a:rPr lang="en-US" b="1" dirty="0"/>
              <a:t>Learned to always test our theory and hunch.</a:t>
            </a:r>
          </a:p>
          <a:p>
            <a:r>
              <a:rPr lang="en-US" b="1" dirty="0"/>
              <a:t>Improved experimentation/ interview techniques.</a:t>
            </a:r>
          </a:p>
          <a:p>
            <a:r>
              <a:rPr lang="en-US" b="1" dirty="0"/>
              <a:t>Met new people. </a:t>
            </a:r>
          </a:p>
          <a:p>
            <a:r>
              <a:rPr lang="en-US" b="1" dirty="0"/>
              <a:t>Learned great tools like </a:t>
            </a:r>
            <a:r>
              <a:rPr lang="en-US" b="1" dirty="0" err="1"/>
              <a:t>IdeaPlace</a:t>
            </a:r>
            <a:r>
              <a:rPr lang="en-US" b="1" dirty="0"/>
              <a:t>, Yammer, </a:t>
            </a:r>
            <a:r>
              <a:rPr lang="en-US" b="1" dirty="0" err="1"/>
              <a:t>InVision</a:t>
            </a:r>
            <a:r>
              <a:rPr lang="en-US" b="1" dirty="0"/>
              <a:t>.</a:t>
            </a:r>
          </a:p>
          <a:p>
            <a:r>
              <a:rPr lang="en-US" b="1" dirty="0"/>
              <a:t>Increased skillset through great workshops; Design </a:t>
            </a:r>
            <a:r>
              <a:rPr lang="en-US" b="1" dirty="0" err="1"/>
              <a:t>Worskhop</a:t>
            </a:r>
            <a:r>
              <a:rPr lang="en-US" b="1" dirty="0"/>
              <a:t>, Customer Empathy Map, Primary/Secondary Research, Journey Maps, Story Telling.</a:t>
            </a:r>
          </a:p>
          <a:p>
            <a:r>
              <a:rPr lang="en-US" b="1" dirty="0"/>
              <a:t>IIR is awesome.</a:t>
            </a:r>
          </a:p>
          <a:p>
            <a:endParaRPr lang="en-US" dirty="0"/>
          </a:p>
        </p:txBody>
      </p:sp>
      <p:sp>
        <p:nvSpPr>
          <p:cNvPr id="4" name="Text Placeholder 3"/>
          <p:cNvSpPr>
            <a:spLocks noGrp="1"/>
          </p:cNvSpPr>
          <p:nvPr>
            <p:ph type="body" idx="10"/>
          </p:nvPr>
        </p:nvSpPr>
        <p:spPr>
          <a:xfrm>
            <a:off x="457200" y="579438"/>
            <a:ext cx="8229600" cy="639762"/>
          </a:xfrm>
        </p:spPr>
        <p:txBody>
          <a:bodyPr/>
          <a:lstStyle/>
          <a:p>
            <a:r>
              <a:rPr lang="en-US" dirty="0"/>
              <a:t>We learned a lot through this awesome IIR journey. </a:t>
            </a:r>
          </a:p>
        </p:txBody>
      </p:sp>
    </p:spTree>
    <p:extLst>
      <p:ext uri="{BB962C8B-B14F-4D97-AF65-F5344CB8AC3E}">
        <p14:creationId xmlns:p14="http://schemas.microsoft.com/office/powerpoint/2010/main" val="3606506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457200" y="579438"/>
            <a:ext cx="8229600" cy="639762"/>
          </a:xfrm>
        </p:spPr>
        <p:txBody>
          <a:bodyPr/>
          <a:lstStyle/>
          <a:p>
            <a:pPr algn="ctr"/>
            <a:r>
              <a:rPr lang="en-US" dirty="0"/>
              <a:t>Let’s collaborate. Thank you.</a:t>
            </a:r>
          </a:p>
        </p:txBody>
      </p:sp>
      <p:sp>
        <p:nvSpPr>
          <p:cNvPr id="3" name="Content Placeholder 2"/>
          <p:cNvSpPr>
            <a:spLocks noGrp="1"/>
          </p:cNvSpPr>
          <p:nvPr>
            <p:ph idx="1"/>
          </p:nvPr>
        </p:nvSpPr>
        <p:spPr/>
        <p:txBody>
          <a:bodyPr/>
          <a:lstStyle/>
          <a:p>
            <a:pPr marL="9144" indent="0" algn="ctr">
              <a:buNone/>
            </a:pPr>
            <a:r>
              <a:rPr lang="en-US" sz="7200" dirty="0">
                <a:solidFill>
                  <a:schemeClr val="accent1"/>
                </a:solidFill>
              </a:rPr>
              <a:t>Questions</a:t>
            </a:r>
          </a:p>
        </p:txBody>
      </p:sp>
    </p:spTree>
    <p:extLst>
      <p:ext uri="{BB962C8B-B14F-4D97-AF65-F5344CB8AC3E}">
        <p14:creationId xmlns:p14="http://schemas.microsoft.com/office/powerpoint/2010/main" val="234964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Crowded House Innovators</a:t>
            </a:r>
          </a:p>
        </p:txBody>
      </p:sp>
      <p:pic>
        <p:nvPicPr>
          <p:cNvPr id="17" name="Picture Placeholder 16"/>
          <p:cNvPicPr>
            <a:picLocks noGrp="1" noChangeAspect="1"/>
          </p:cNvPicPr>
          <p:nvPr>
            <p:ph type="pic" sz="quarter" idx="18"/>
          </p:nvPr>
        </p:nvPicPr>
        <p:blipFill>
          <a:blip r:embed="rId3" cstate="screen">
            <a:extLst>
              <a:ext uri="{28A0092B-C50C-407E-A947-70E740481C1C}">
                <a14:useLocalDpi xmlns:a14="http://schemas.microsoft.com/office/drawing/2010/main" val="0"/>
              </a:ext>
            </a:extLst>
          </a:blip>
          <a:srcRect t="6291" b="6291"/>
          <a:stretch>
            <a:fillRect/>
          </a:stretch>
        </p:blipFill>
        <p:spPr>
          <a:xfrm>
            <a:off x="457200" y="990600"/>
            <a:ext cx="1106488" cy="1087438"/>
          </a:xfrm>
        </p:spPr>
      </p:pic>
      <p:pic>
        <p:nvPicPr>
          <p:cNvPr id="20" name="Picture Placeholder 19"/>
          <p:cNvPicPr>
            <a:picLocks noGrp="1" noChangeAspect="1"/>
          </p:cNvPicPr>
          <p:nvPr>
            <p:ph type="pic" sz="quarter" idx="19"/>
          </p:nvPr>
        </p:nvPicPr>
        <p:blipFill>
          <a:blip r:embed="rId4" cstate="screen">
            <a:extLst>
              <a:ext uri="{28A0092B-C50C-407E-A947-70E740481C1C}">
                <a14:useLocalDpi xmlns:a14="http://schemas.microsoft.com/office/drawing/2010/main" val="0"/>
              </a:ext>
            </a:extLst>
          </a:blip>
          <a:srcRect t="3455" b="3455"/>
          <a:stretch>
            <a:fillRect/>
          </a:stretch>
        </p:blipFill>
        <p:spPr>
          <a:xfrm>
            <a:off x="457200" y="2184400"/>
            <a:ext cx="1106488" cy="1087438"/>
          </a:xfrm>
        </p:spPr>
      </p:pic>
      <p:pic>
        <p:nvPicPr>
          <p:cNvPr id="21" name="Picture Placeholder 20"/>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861" b="861"/>
          <a:stretch>
            <a:fillRect/>
          </a:stretch>
        </p:blipFill>
        <p:spPr>
          <a:xfrm>
            <a:off x="457200" y="3378200"/>
            <a:ext cx="1106488" cy="1087438"/>
          </a:xfrm>
        </p:spPr>
      </p:pic>
      <p:pic>
        <p:nvPicPr>
          <p:cNvPr id="22" name="Picture Placeholder 21"/>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t="861" b="861"/>
          <a:stretch>
            <a:fillRect/>
          </a:stretch>
        </p:blipFill>
        <p:spPr>
          <a:xfrm>
            <a:off x="457200" y="4572000"/>
            <a:ext cx="1106488" cy="1087438"/>
          </a:xfrm>
        </p:spPr>
      </p:pic>
      <p:sp>
        <p:nvSpPr>
          <p:cNvPr id="7" name="Content Placeholder 6"/>
          <p:cNvSpPr>
            <a:spLocks noGrp="1"/>
          </p:cNvSpPr>
          <p:nvPr>
            <p:ph sz="quarter" idx="22"/>
          </p:nvPr>
        </p:nvSpPr>
        <p:spPr>
          <a:xfrm>
            <a:off x="1905000" y="2243328"/>
            <a:ext cx="6510528" cy="182880"/>
          </a:xfrm>
        </p:spPr>
        <p:txBody>
          <a:bodyPr/>
          <a:lstStyle/>
          <a:p>
            <a:r>
              <a:rPr lang="en-US" dirty="0"/>
              <a:t>CO-FOUNDER / TEAM MEMBER</a:t>
            </a:r>
          </a:p>
        </p:txBody>
      </p:sp>
      <p:sp>
        <p:nvSpPr>
          <p:cNvPr id="8" name="Text Placeholder 7"/>
          <p:cNvSpPr>
            <a:spLocks noGrp="1"/>
          </p:cNvSpPr>
          <p:nvPr>
            <p:ph type="body" sz="quarter" idx="23"/>
          </p:nvPr>
        </p:nvSpPr>
        <p:spPr>
          <a:xfrm>
            <a:off x="1905000" y="2444496"/>
            <a:ext cx="6510528" cy="832104"/>
          </a:xfrm>
        </p:spPr>
        <p:txBody>
          <a:bodyPr/>
          <a:lstStyle/>
          <a:p>
            <a:r>
              <a:rPr lang="en-US" dirty="0"/>
              <a:t>Stacie works as a Business Process Analyst, helping business folks improve and automate their processes. She was brought into this madness by </a:t>
            </a:r>
            <a:r>
              <a:rPr lang="en-US" dirty="0" err="1"/>
              <a:t>Awais</a:t>
            </a:r>
            <a:r>
              <a:rPr lang="en-US" dirty="0"/>
              <a:t> and then recruited the rest of the team. Stacie likes big dogs and she cannot lie!</a:t>
            </a:r>
          </a:p>
        </p:txBody>
      </p:sp>
      <p:sp>
        <p:nvSpPr>
          <p:cNvPr id="9" name="Text Placeholder 8"/>
          <p:cNvSpPr>
            <a:spLocks noGrp="1"/>
          </p:cNvSpPr>
          <p:nvPr>
            <p:ph type="body" sz="quarter" idx="24"/>
          </p:nvPr>
        </p:nvSpPr>
        <p:spPr>
          <a:xfrm>
            <a:off x="1905000" y="3432048"/>
            <a:ext cx="6510528" cy="182880"/>
          </a:xfrm>
        </p:spPr>
        <p:txBody>
          <a:bodyPr/>
          <a:lstStyle/>
          <a:p>
            <a:r>
              <a:rPr lang="en-US" dirty="0"/>
              <a:t>TEAM MEMBER</a:t>
            </a:r>
          </a:p>
        </p:txBody>
      </p:sp>
      <p:sp>
        <p:nvSpPr>
          <p:cNvPr id="10" name="Text Placeholder 9"/>
          <p:cNvSpPr>
            <a:spLocks noGrp="1"/>
          </p:cNvSpPr>
          <p:nvPr>
            <p:ph type="body" sz="quarter" idx="25"/>
          </p:nvPr>
        </p:nvSpPr>
        <p:spPr>
          <a:xfrm>
            <a:off x="1905000" y="3633216"/>
            <a:ext cx="6510528" cy="786384"/>
          </a:xfrm>
        </p:spPr>
        <p:txBody>
          <a:bodyPr/>
          <a:lstStyle/>
          <a:p>
            <a:r>
              <a:rPr lang="en-US" dirty="0"/>
              <a:t>Jason is currently an SVP in Global Corporate Trust Services living the dream in the big apple. He’s our veteran business line guy on this team and is also a talented photographer. Jason like many New Yorkers is perpetually busy.</a:t>
            </a:r>
          </a:p>
        </p:txBody>
      </p:sp>
      <p:sp>
        <p:nvSpPr>
          <p:cNvPr id="11" name="Text Placeholder 10"/>
          <p:cNvSpPr>
            <a:spLocks noGrp="1"/>
          </p:cNvSpPr>
          <p:nvPr>
            <p:ph type="body" sz="quarter" idx="26"/>
          </p:nvPr>
        </p:nvSpPr>
        <p:spPr>
          <a:xfrm>
            <a:off x="1905000" y="4629912"/>
            <a:ext cx="6510528" cy="182880"/>
          </a:xfrm>
        </p:spPr>
        <p:txBody>
          <a:bodyPr/>
          <a:lstStyle/>
          <a:p>
            <a:r>
              <a:rPr lang="en-US" dirty="0"/>
              <a:t>TEAM MEMBER</a:t>
            </a:r>
          </a:p>
        </p:txBody>
      </p:sp>
      <p:sp>
        <p:nvSpPr>
          <p:cNvPr id="12" name="Text Placeholder 11"/>
          <p:cNvSpPr>
            <a:spLocks noGrp="1"/>
          </p:cNvSpPr>
          <p:nvPr>
            <p:ph type="body" sz="quarter" idx="27"/>
          </p:nvPr>
        </p:nvSpPr>
        <p:spPr>
          <a:xfrm>
            <a:off x="1905000" y="4840224"/>
            <a:ext cx="6510528" cy="798576"/>
          </a:xfrm>
        </p:spPr>
        <p:txBody>
          <a:bodyPr/>
          <a:lstStyle/>
          <a:p>
            <a:r>
              <a:rPr lang="en-US" dirty="0" err="1"/>
              <a:t>Ziad</a:t>
            </a:r>
            <a:r>
              <a:rPr lang="en-US" dirty="0"/>
              <a:t> works with Stacie as a Business Process Analyst. He is super keen on massaging data into views that his business clients find valuable. </a:t>
            </a:r>
            <a:r>
              <a:rPr lang="en-US" dirty="0" err="1"/>
              <a:t>Ziad</a:t>
            </a:r>
            <a:r>
              <a:rPr lang="en-US" dirty="0"/>
              <a:t> also dotes on his wife and son, and enjoys spending time building his pipes at the local gym.</a:t>
            </a:r>
          </a:p>
        </p:txBody>
      </p:sp>
      <p:sp>
        <p:nvSpPr>
          <p:cNvPr id="13" name="Text Placeholder 12"/>
          <p:cNvSpPr>
            <a:spLocks noGrp="1"/>
          </p:cNvSpPr>
          <p:nvPr>
            <p:ph type="body" sz="quarter" idx="28"/>
          </p:nvPr>
        </p:nvSpPr>
        <p:spPr>
          <a:xfrm>
            <a:off x="1901952" y="1045464"/>
            <a:ext cx="6510528" cy="182880"/>
          </a:xfrm>
        </p:spPr>
        <p:txBody>
          <a:bodyPr/>
          <a:lstStyle/>
          <a:p>
            <a:r>
              <a:rPr lang="en-US" dirty="0"/>
              <a:t>FOUNDER</a:t>
            </a:r>
          </a:p>
        </p:txBody>
      </p:sp>
      <p:sp>
        <p:nvSpPr>
          <p:cNvPr id="14" name="Text Placeholder 13"/>
          <p:cNvSpPr>
            <a:spLocks noGrp="1"/>
          </p:cNvSpPr>
          <p:nvPr>
            <p:ph type="body" sz="quarter" idx="29"/>
          </p:nvPr>
        </p:nvSpPr>
        <p:spPr>
          <a:xfrm>
            <a:off x="1901952" y="1246632"/>
            <a:ext cx="6510528" cy="810768"/>
          </a:xfrm>
        </p:spPr>
        <p:txBody>
          <a:bodyPr/>
          <a:lstStyle/>
          <a:p>
            <a:r>
              <a:rPr lang="en-US" dirty="0" err="1"/>
              <a:t>Awais</a:t>
            </a:r>
            <a:r>
              <a:rPr lang="en-US" dirty="0"/>
              <a:t> is a current BPM Architect for TOS and the brain child of this big idea. He is so good at delegating tasks, one might wonder if he does any actual work himself. </a:t>
            </a:r>
            <a:r>
              <a:rPr lang="en-US" dirty="0" err="1"/>
              <a:t>Awais</a:t>
            </a:r>
            <a:r>
              <a:rPr lang="en-US" dirty="0"/>
              <a:t> likes long walks on the beach and sharing coffee with friends.</a:t>
            </a:r>
          </a:p>
        </p:txBody>
      </p:sp>
      <p:sp>
        <p:nvSpPr>
          <p:cNvPr id="23" name="TextBox 22"/>
          <p:cNvSpPr txBox="1"/>
          <p:nvPr/>
        </p:nvSpPr>
        <p:spPr>
          <a:xfrm>
            <a:off x="457200" y="5791200"/>
            <a:ext cx="8077200" cy="276999"/>
          </a:xfrm>
          <a:prstGeom prst="rect">
            <a:avLst/>
          </a:prstGeom>
          <a:noFill/>
        </p:spPr>
        <p:txBody>
          <a:bodyPr wrap="square" rtlCol="0">
            <a:spAutoFit/>
          </a:bodyPr>
          <a:lstStyle/>
          <a:p>
            <a:r>
              <a:rPr lang="en-US" sz="1200" dirty="0"/>
              <a:t>Note: </a:t>
            </a:r>
            <a:r>
              <a:rPr lang="en-US" sz="1200"/>
              <a:t>Shahid Afzal </a:t>
            </a:r>
            <a:r>
              <a:rPr lang="en-US" sz="1200" dirty="0"/>
              <a:t>is not pictured here, because he doesn’t have a picture on </a:t>
            </a:r>
            <a:r>
              <a:rPr lang="en-US" sz="1200" dirty="0" err="1"/>
              <a:t>USBnet</a:t>
            </a:r>
            <a:r>
              <a:rPr lang="en-US" sz="1200" dirty="0"/>
              <a:t>. He’s a super nice guy though! </a:t>
            </a:r>
          </a:p>
        </p:txBody>
      </p:sp>
    </p:spTree>
    <p:extLst>
      <p:ext uri="{BB962C8B-B14F-4D97-AF65-F5344CB8AC3E}">
        <p14:creationId xmlns:p14="http://schemas.microsoft.com/office/powerpoint/2010/main" val="1452517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PROBLEM / OPPORTUNITY</a:t>
            </a:r>
          </a:p>
        </p:txBody>
      </p:sp>
      <p:sp>
        <p:nvSpPr>
          <p:cNvPr id="3" name="Content Placeholder 2"/>
          <p:cNvSpPr>
            <a:spLocks noGrp="1"/>
          </p:cNvSpPr>
          <p:nvPr>
            <p:ph idx="1"/>
          </p:nvPr>
        </p:nvSpPr>
        <p:spPr>
          <a:xfrm>
            <a:off x="457200" y="1371600"/>
            <a:ext cx="8229600" cy="4571999"/>
          </a:xfrm>
        </p:spPr>
        <p:txBody>
          <a:bodyPr vert="horz" lIns="45720" tIns="45720" rIns="45720" bIns="45720" rtlCol="0" anchor="t">
            <a:noAutofit/>
          </a:bodyPr>
          <a:lstStyle/>
          <a:p>
            <a:pPr indent="-173355"/>
            <a:r>
              <a:rPr lang="en-US" b="1" dirty="0"/>
              <a:t>Problem: </a:t>
            </a:r>
            <a:endParaRPr lang="en-US"/>
          </a:p>
          <a:p>
            <a:pPr lvl="1"/>
            <a:r>
              <a:rPr lang="en-US" dirty="0"/>
              <a:t>The problem is that there is no one place for employees to go to when it comes to solving problems or issues, or exploring solution ideas.</a:t>
            </a:r>
            <a:r>
              <a:rPr lang="en-US" dirty="0">
                <a:cs typeface="Arial"/>
              </a:rPr>
              <a:t> </a:t>
            </a:r>
          </a:p>
          <a:p>
            <a:pPr lvl="1"/>
            <a:r>
              <a:rPr lang="en-US" dirty="0">
                <a:cs typeface="Arial"/>
              </a:rPr>
              <a:t>Our survey synthesis shows that none of our participants referred to one place to go to, but instead they had several places based on their experiences, and most of them didn't even know where to start.</a:t>
            </a:r>
            <a:endParaRPr lang="en-US" dirty="0"/>
          </a:p>
          <a:p>
            <a:pPr indent="-173355"/>
            <a:r>
              <a:rPr lang="en-US" b="1" dirty="0"/>
              <a:t>Opportunity: </a:t>
            </a:r>
            <a:endParaRPr lang="en-US" b="1" dirty="0">
              <a:cs typeface="Arial"/>
            </a:endParaRPr>
          </a:p>
          <a:p>
            <a:pPr lvl="1"/>
            <a:r>
              <a:rPr lang="en-US" dirty="0"/>
              <a:t>The opportunity we see is to provide a one stop shop for problems and solution ideas, which may mean leveraging some of the existing tools already in place, and refining those or the processes around them. </a:t>
            </a:r>
            <a:endParaRPr lang="en-US" dirty="0">
              <a:cs typeface="Arial"/>
            </a:endParaRPr>
          </a:p>
        </p:txBody>
      </p:sp>
      <p:sp>
        <p:nvSpPr>
          <p:cNvPr id="4" name="Text Placeholder 3"/>
          <p:cNvSpPr>
            <a:spLocks noGrp="1"/>
          </p:cNvSpPr>
          <p:nvPr>
            <p:ph type="body" idx="10"/>
          </p:nvPr>
        </p:nvSpPr>
        <p:spPr>
          <a:xfrm>
            <a:off x="428105" y="579438"/>
            <a:ext cx="8229600" cy="639762"/>
          </a:xfrm>
        </p:spPr>
        <p:txBody>
          <a:bodyPr/>
          <a:lstStyle/>
          <a:p>
            <a:r>
              <a:rPr lang="en-US" dirty="0"/>
              <a:t>Most employees don’t know where to go with problems or ideas! </a:t>
            </a:r>
          </a:p>
        </p:txBody>
      </p:sp>
    </p:spTree>
    <p:extLst>
      <p:ext uri="{BB962C8B-B14F-4D97-AF65-F5344CB8AC3E}">
        <p14:creationId xmlns:p14="http://schemas.microsoft.com/office/powerpoint/2010/main" val="189368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CUSTOMERS</a:t>
            </a:r>
          </a:p>
        </p:txBody>
      </p:sp>
      <p:sp>
        <p:nvSpPr>
          <p:cNvPr id="3" name="Content Placeholder 2"/>
          <p:cNvSpPr>
            <a:spLocks noGrp="1"/>
          </p:cNvSpPr>
          <p:nvPr>
            <p:ph idx="1"/>
          </p:nvPr>
        </p:nvSpPr>
        <p:spPr>
          <a:xfrm>
            <a:off x="457200" y="1371600"/>
            <a:ext cx="8229600" cy="4571999"/>
          </a:xfrm>
        </p:spPr>
        <p:txBody>
          <a:bodyPr/>
          <a:lstStyle/>
          <a:p>
            <a:r>
              <a:rPr lang="en-US" b="1" dirty="0"/>
              <a:t>Primary</a:t>
            </a:r>
            <a:r>
              <a:rPr lang="en-US" dirty="0"/>
              <a:t> = US Bank Business Line</a:t>
            </a:r>
          </a:p>
          <a:p>
            <a:pPr lvl="1"/>
            <a:r>
              <a:rPr lang="en-US" dirty="0"/>
              <a:t>Everyone has the problem of not really knowing where to go with an issue or solution idea. </a:t>
            </a:r>
          </a:p>
          <a:p>
            <a:pPr lvl="1"/>
            <a:r>
              <a:rPr lang="en-US" dirty="0"/>
              <a:t>The problem is costing the bank valuable resource time whereby instead of the employee doing their daily job, they’ve encountered a problem or idea and want to make their job more efficient or less problematic, so now they spend time looking for where to go. </a:t>
            </a:r>
          </a:p>
          <a:p>
            <a:r>
              <a:rPr lang="en-US" b="1" dirty="0"/>
              <a:t>Secondary</a:t>
            </a:r>
            <a:r>
              <a:rPr lang="en-US" dirty="0"/>
              <a:t> = US Bank Customers</a:t>
            </a:r>
          </a:p>
          <a:p>
            <a:pPr lvl="1"/>
            <a:r>
              <a:rPr lang="en-US" dirty="0"/>
              <a:t>If the employees are not operating at their best, then they cannot deliver their best to our customers.</a:t>
            </a:r>
          </a:p>
          <a:p>
            <a:pPr lvl="1"/>
            <a:endParaRPr lang="en-US" dirty="0"/>
          </a:p>
        </p:txBody>
      </p:sp>
      <p:sp>
        <p:nvSpPr>
          <p:cNvPr id="4" name="Text Placeholder 3"/>
          <p:cNvSpPr>
            <a:spLocks noGrp="1"/>
          </p:cNvSpPr>
          <p:nvPr>
            <p:ph type="body" idx="10"/>
          </p:nvPr>
        </p:nvSpPr>
        <p:spPr>
          <a:xfrm>
            <a:off x="457200" y="579438"/>
            <a:ext cx="8229600" cy="639762"/>
          </a:xfrm>
        </p:spPr>
        <p:txBody>
          <a:bodyPr/>
          <a:lstStyle/>
          <a:p>
            <a:r>
              <a:rPr lang="en-US" sz="1800" dirty="0"/>
              <a:t>Everyone; the problem doesn’t discriminate and neither does our solution</a:t>
            </a:r>
          </a:p>
        </p:txBody>
      </p:sp>
    </p:spTree>
    <p:extLst>
      <p:ext uri="{BB962C8B-B14F-4D97-AF65-F5344CB8AC3E}">
        <p14:creationId xmlns:p14="http://schemas.microsoft.com/office/powerpoint/2010/main" val="49904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HUNCH</a:t>
            </a:r>
          </a:p>
        </p:txBody>
      </p:sp>
      <p:sp>
        <p:nvSpPr>
          <p:cNvPr id="3" name="Content Placeholder 2"/>
          <p:cNvSpPr>
            <a:spLocks noGrp="1"/>
          </p:cNvSpPr>
          <p:nvPr>
            <p:ph idx="1"/>
          </p:nvPr>
        </p:nvSpPr>
        <p:spPr>
          <a:xfrm>
            <a:off x="457200" y="1371600"/>
            <a:ext cx="8229600" cy="4571999"/>
          </a:xfrm>
        </p:spPr>
        <p:txBody>
          <a:bodyPr/>
          <a:lstStyle/>
          <a:p>
            <a:r>
              <a:rPr lang="en-US" dirty="0"/>
              <a:t>We believe by creating a cohesive and collaborative solution, where the business and technology can come together, we can drive greater problem solving and implementation of ideas.</a:t>
            </a:r>
          </a:p>
        </p:txBody>
      </p:sp>
      <p:sp>
        <p:nvSpPr>
          <p:cNvPr id="4" name="Text Placeholder 3"/>
          <p:cNvSpPr>
            <a:spLocks noGrp="1"/>
          </p:cNvSpPr>
          <p:nvPr>
            <p:ph type="body" idx="10"/>
          </p:nvPr>
        </p:nvSpPr>
        <p:spPr>
          <a:xfrm>
            <a:off x="457200" y="579438"/>
            <a:ext cx="8229600" cy="639762"/>
          </a:xfrm>
        </p:spPr>
        <p:txBody>
          <a:bodyPr/>
          <a:lstStyle/>
          <a:p>
            <a:r>
              <a:rPr lang="en-US" dirty="0"/>
              <a:t>There are a few existing systems that do part of the job</a:t>
            </a:r>
          </a:p>
        </p:txBody>
      </p:sp>
    </p:spTree>
    <p:extLst>
      <p:ext uri="{BB962C8B-B14F-4D97-AF65-F5344CB8AC3E}">
        <p14:creationId xmlns:p14="http://schemas.microsoft.com/office/powerpoint/2010/main" val="139128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1371600"/>
            <a:ext cx="8229600" cy="4571999"/>
          </a:xfrm>
        </p:spPr>
        <p:txBody>
          <a:bodyPr/>
          <a:lstStyle/>
          <a:p>
            <a:r>
              <a:rPr lang="en-US" dirty="0"/>
              <a:t>This problem is worth solving, because it directly correlates to our strategy where we need to continually improve the way in which we work today.</a:t>
            </a:r>
          </a:p>
          <a:p>
            <a:r>
              <a:rPr lang="en-US" dirty="0"/>
              <a:t>We now also have Yammer and other workplace tools we didn’t have before, which can help us reach more employees than before.</a:t>
            </a:r>
          </a:p>
          <a:p>
            <a:r>
              <a:rPr lang="en-US" dirty="0"/>
              <a:t>We are not aware of any internal projects or efforts addressing this problem, but we do know that each business line has it’s own approach to maintaining their own procedures and process collateral.</a:t>
            </a:r>
          </a:p>
        </p:txBody>
      </p:sp>
      <p:sp>
        <p:nvSpPr>
          <p:cNvPr id="4" name="Text Placeholder 3"/>
          <p:cNvSpPr>
            <a:spLocks noGrp="1"/>
          </p:cNvSpPr>
          <p:nvPr>
            <p:ph type="body" idx="10"/>
          </p:nvPr>
        </p:nvSpPr>
        <p:spPr>
          <a:xfrm>
            <a:off x="457200" y="579438"/>
            <a:ext cx="8229600" cy="639762"/>
          </a:xfrm>
        </p:spPr>
        <p:txBody>
          <a:bodyPr/>
          <a:lstStyle/>
          <a:p>
            <a:r>
              <a:rPr lang="en-US" dirty="0"/>
              <a:t>Internal</a:t>
            </a:r>
          </a:p>
        </p:txBody>
      </p:sp>
    </p:spTree>
    <p:extLst>
      <p:ext uri="{BB962C8B-B14F-4D97-AF65-F5344CB8AC3E}">
        <p14:creationId xmlns:p14="http://schemas.microsoft.com/office/powerpoint/2010/main" val="1146905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lstStyle/>
          <a:p>
            <a:r>
              <a:rPr lang="en-US" dirty="0"/>
              <a:t>MARKET</a:t>
            </a:r>
          </a:p>
        </p:txBody>
      </p:sp>
      <p:sp>
        <p:nvSpPr>
          <p:cNvPr id="3" name="Content Placeholder 2"/>
          <p:cNvSpPr>
            <a:spLocks noGrp="1"/>
          </p:cNvSpPr>
          <p:nvPr>
            <p:ph idx="1"/>
          </p:nvPr>
        </p:nvSpPr>
        <p:spPr>
          <a:xfrm>
            <a:off x="457200" y="1371600"/>
            <a:ext cx="8229600" cy="4571999"/>
          </a:xfrm>
        </p:spPr>
        <p:txBody>
          <a:bodyPr/>
          <a:lstStyle/>
          <a:p>
            <a:r>
              <a:rPr lang="en-US" dirty="0"/>
              <a:t>The team believes the toolset available at the bank currently is robust enough to satisfy the need at hand. Therefore, we don’t feel the need to expend effort to review external solutions at this time.</a:t>
            </a:r>
          </a:p>
        </p:txBody>
      </p:sp>
      <p:sp>
        <p:nvSpPr>
          <p:cNvPr id="4" name="Text Placeholder 3"/>
          <p:cNvSpPr>
            <a:spLocks noGrp="1"/>
          </p:cNvSpPr>
          <p:nvPr>
            <p:ph type="body" idx="10"/>
          </p:nvPr>
        </p:nvSpPr>
        <p:spPr>
          <a:xfrm>
            <a:off x="457200" y="579438"/>
            <a:ext cx="8229600" cy="639762"/>
          </a:xfrm>
        </p:spPr>
        <p:txBody>
          <a:bodyPr/>
          <a:lstStyle/>
          <a:p>
            <a:r>
              <a:rPr lang="en-US" dirty="0"/>
              <a:t>External</a:t>
            </a:r>
          </a:p>
        </p:txBody>
      </p:sp>
    </p:spTree>
    <p:extLst>
      <p:ext uri="{BB962C8B-B14F-4D97-AF65-F5344CB8AC3E}">
        <p14:creationId xmlns:p14="http://schemas.microsoft.com/office/powerpoint/2010/main" val="1325237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3534" y="4971688"/>
            <a:ext cx="1715691" cy="669414"/>
          </a:xfrm>
          <a:prstGeom prst="rect">
            <a:avLst/>
          </a:prstGeom>
          <a:noFill/>
        </p:spPr>
        <p:txBody>
          <a:bodyPr wrap="square" rtlCol="0">
            <a:spAutoFit/>
          </a:bodyPr>
          <a:lstStyle/>
          <a:p>
            <a:r>
              <a:rPr lang="en-US" sz="1350" dirty="0"/>
              <a:t>Opportunities:</a:t>
            </a:r>
          </a:p>
          <a:p>
            <a:r>
              <a:rPr lang="en-US" sz="1350" dirty="0"/>
              <a:t>- </a:t>
            </a:r>
            <a:r>
              <a:rPr lang="en-US" sz="1050" dirty="0"/>
              <a:t>Ideas and problems occur throughout the day.</a:t>
            </a:r>
          </a:p>
        </p:txBody>
      </p:sp>
      <p:sp>
        <p:nvSpPr>
          <p:cNvPr id="5" name="TextBox 4"/>
          <p:cNvSpPr txBox="1"/>
          <p:nvPr/>
        </p:nvSpPr>
        <p:spPr>
          <a:xfrm>
            <a:off x="2136172" y="4962602"/>
            <a:ext cx="1983005" cy="830997"/>
          </a:xfrm>
          <a:prstGeom prst="rect">
            <a:avLst/>
          </a:prstGeom>
          <a:noFill/>
        </p:spPr>
        <p:txBody>
          <a:bodyPr wrap="square" rtlCol="0">
            <a:spAutoFit/>
          </a:bodyPr>
          <a:lstStyle/>
          <a:p>
            <a:r>
              <a:rPr lang="en-US" sz="1350" dirty="0"/>
              <a:t>Opportunities:</a:t>
            </a:r>
          </a:p>
          <a:p>
            <a:r>
              <a:rPr lang="en-US" sz="1350" dirty="0"/>
              <a:t>- </a:t>
            </a:r>
            <a:r>
              <a:rPr lang="en-US" sz="1050" dirty="0"/>
              <a:t>Depending on where Natalie works, she can have many options to pursue.</a:t>
            </a:r>
          </a:p>
        </p:txBody>
      </p:sp>
      <p:sp>
        <p:nvSpPr>
          <p:cNvPr id="6" name="TextBox 5"/>
          <p:cNvSpPr txBox="1"/>
          <p:nvPr/>
        </p:nvSpPr>
        <p:spPr>
          <a:xfrm>
            <a:off x="6054438" y="5017854"/>
            <a:ext cx="2808857" cy="784830"/>
          </a:xfrm>
          <a:prstGeom prst="rect">
            <a:avLst/>
          </a:prstGeom>
          <a:noFill/>
        </p:spPr>
        <p:txBody>
          <a:bodyPr wrap="square" rtlCol="0">
            <a:spAutoFit/>
          </a:bodyPr>
          <a:lstStyle/>
          <a:p>
            <a:r>
              <a:rPr lang="en-US" sz="1350" dirty="0"/>
              <a:t>Opportunities:</a:t>
            </a:r>
          </a:p>
          <a:p>
            <a:r>
              <a:rPr lang="en-US" sz="1050" dirty="0"/>
              <a:t>- When ideas cannot be easily shared then they are learned to be stifled and become missed opportunities.</a:t>
            </a:r>
          </a:p>
        </p:txBody>
      </p:sp>
      <p:sp>
        <p:nvSpPr>
          <p:cNvPr id="7" name="TextBox 6"/>
          <p:cNvSpPr txBox="1"/>
          <p:nvPr/>
        </p:nvSpPr>
        <p:spPr>
          <a:xfrm>
            <a:off x="4213609" y="5071974"/>
            <a:ext cx="1615691" cy="715581"/>
          </a:xfrm>
          <a:prstGeom prst="rect">
            <a:avLst/>
          </a:prstGeom>
          <a:noFill/>
        </p:spPr>
        <p:txBody>
          <a:bodyPr wrap="square" rtlCol="0">
            <a:spAutoFit/>
          </a:bodyPr>
          <a:lstStyle/>
          <a:p>
            <a:r>
              <a:rPr lang="en-US" sz="1350" dirty="0"/>
              <a:t>Opportunities:</a:t>
            </a:r>
          </a:p>
          <a:p>
            <a:r>
              <a:rPr lang="en-US" sz="1350" dirty="0"/>
              <a:t>- </a:t>
            </a:r>
            <a:r>
              <a:rPr lang="en-US" sz="1050" dirty="0"/>
              <a:t>Frustration can lead to job dissatisfaction</a:t>
            </a:r>
            <a:r>
              <a:rPr lang="en-US" sz="1350" dirty="0"/>
              <a:t>.</a:t>
            </a:r>
            <a:endParaRPr lang="en-US" sz="1050" dirty="0"/>
          </a:p>
        </p:txBody>
      </p:sp>
      <p:sp>
        <p:nvSpPr>
          <p:cNvPr id="10" name="TextBox 9"/>
          <p:cNvSpPr txBox="1"/>
          <p:nvPr/>
        </p:nvSpPr>
        <p:spPr>
          <a:xfrm>
            <a:off x="2457450" y="1252518"/>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endParaRPr lang="en-US" sz="1050" dirty="0"/>
          </a:p>
        </p:txBody>
      </p:sp>
      <p:sp>
        <p:nvSpPr>
          <p:cNvPr id="11" name="TextBox 10"/>
          <p:cNvSpPr txBox="1"/>
          <p:nvPr/>
        </p:nvSpPr>
        <p:spPr>
          <a:xfrm>
            <a:off x="4914900" y="1240118"/>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endParaRPr lang="en-US" sz="1050"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294620" y="3331364"/>
            <a:ext cx="1476701" cy="1155434"/>
          </a:xfrm>
          <a:prstGeom prst="rect">
            <a:avLst/>
          </a:prstGeom>
        </p:spPr>
      </p:pic>
      <p:sp>
        <p:nvSpPr>
          <p:cNvPr id="3" name="TextBox 2"/>
          <p:cNvSpPr txBox="1"/>
          <p:nvPr/>
        </p:nvSpPr>
        <p:spPr>
          <a:xfrm>
            <a:off x="350684" y="2663662"/>
            <a:ext cx="1553601" cy="507831"/>
          </a:xfrm>
          <a:prstGeom prst="rect">
            <a:avLst/>
          </a:prstGeom>
          <a:noFill/>
        </p:spPr>
        <p:txBody>
          <a:bodyPr wrap="square" rtlCol="0">
            <a:spAutoFit/>
          </a:bodyPr>
          <a:lstStyle/>
          <a:p>
            <a:r>
              <a:rPr lang="en-US" sz="900" dirty="0"/>
              <a:t>Natalie comes up with a great idea for improving the way her team works.</a:t>
            </a:r>
            <a:endParaRPr lang="en-US" sz="90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733110" y="3368423"/>
            <a:ext cx="953690" cy="1519825"/>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6649" y="3224909"/>
            <a:ext cx="1361670" cy="1359944"/>
          </a:xfrm>
          <a:prstGeom prst="rect">
            <a:avLst/>
          </a:prstGeom>
        </p:spPr>
      </p:pic>
      <p:sp>
        <p:nvSpPr>
          <p:cNvPr id="13" name="TextBox 12"/>
          <p:cNvSpPr txBox="1"/>
          <p:nvPr/>
        </p:nvSpPr>
        <p:spPr>
          <a:xfrm>
            <a:off x="7701770" y="2800723"/>
            <a:ext cx="1161525" cy="507831"/>
          </a:xfrm>
          <a:prstGeom prst="rect">
            <a:avLst/>
          </a:prstGeom>
          <a:noFill/>
        </p:spPr>
        <p:txBody>
          <a:bodyPr wrap="square" rtlCol="0">
            <a:spAutoFit/>
          </a:bodyPr>
          <a:lstStyle/>
          <a:p>
            <a:r>
              <a:rPr lang="en-US" sz="900" dirty="0"/>
              <a:t>Natalie gives up and goes back to work. </a:t>
            </a:r>
            <a:endParaRPr lang="en-US" sz="900" dirty="0"/>
          </a:p>
        </p:txBody>
      </p:sp>
      <p:pic>
        <p:nvPicPr>
          <p:cNvPr id="14" name="Picture 1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253217" y="3317652"/>
            <a:ext cx="1222571" cy="1355660"/>
          </a:xfrm>
          <a:prstGeom prst="rect">
            <a:avLst/>
          </a:prstGeom>
        </p:spPr>
      </p:pic>
      <p:sp>
        <p:nvSpPr>
          <p:cNvPr id="15" name="TextBox 14"/>
          <p:cNvSpPr txBox="1"/>
          <p:nvPr/>
        </p:nvSpPr>
        <p:spPr>
          <a:xfrm>
            <a:off x="4119176" y="2412928"/>
            <a:ext cx="1628952" cy="784830"/>
          </a:xfrm>
          <a:prstGeom prst="rect">
            <a:avLst/>
          </a:prstGeom>
          <a:noFill/>
        </p:spPr>
        <p:txBody>
          <a:bodyPr wrap="square" rtlCol="0">
            <a:spAutoFit/>
          </a:bodyPr>
          <a:lstStyle/>
          <a:p>
            <a:r>
              <a:rPr lang="en-US" sz="900" dirty="0"/>
              <a:t>Frustration sets in as she searches, and finds no logical place for her idea, since many options handle specific issues only.</a:t>
            </a:r>
            <a:endParaRPr lang="en-US" sz="900" dirty="0"/>
          </a:p>
        </p:txBody>
      </p:sp>
      <p:sp>
        <p:nvSpPr>
          <p:cNvPr id="16" name="TextBox 15"/>
          <p:cNvSpPr txBox="1"/>
          <p:nvPr/>
        </p:nvSpPr>
        <p:spPr>
          <a:xfrm>
            <a:off x="2270342" y="2602540"/>
            <a:ext cx="1603223" cy="646331"/>
          </a:xfrm>
          <a:prstGeom prst="rect">
            <a:avLst/>
          </a:prstGeom>
          <a:noFill/>
        </p:spPr>
        <p:txBody>
          <a:bodyPr wrap="square" rtlCol="0">
            <a:spAutoFit/>
          </a:bodyPr>
          <a:lstStyle/>
          <a:p>
            <a:r>
              <a:rPr lang="en-US" sz="900" dirty="0"/>
              <a:t>She’s not sure where to share this idea, so she starts with </a:t>
            </a:r>
            <a:r>
              <a:rPr lang="en-US" sz="900" dirty="0" err="1"/>
              <a:t>USBNet</a:t>
            </a:r>
            <a:r>
              <a:rPr lang="en-US" sz="900" dirty="0"/>
              <a:t>, and also asks around. </a:t>
            </a:r>
            <a:endParaRPr lang="en-US" sz="900" dirty="0"/>
          </a:p>
        </p:txBody>
      </p:sp>
      <p:sp>
        <p:nvSpPr>
          <p:cNvPr id="18" name="Rectangle 17"/>
          <p:cNvSpPr/>
          <p:nvPr/>
        </p:nvSpPr>
        <p:spPr>
          <a:xfrm rot="20788290">
            <a:off x="72237" y="1118166"/>
            <a:ext cx="2158283"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Current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endPar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2" name="Freeform 21"/>
          <p:cNvSpPr/>
          <p:nvPr/>
        </p:nvSpPr>
        <p:spPr>
          <a:xfrm flipV="1">
            <a:off x="514350" y="4514967"/>
            <a:ext cx="8172450" cy="775093"/>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411930" y="416348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6" name="Rectangle 25"/>
          <p:cNvSpPr/>
          <p:nvPr/>
        </p:nvSpPr>
        <p:spPr>
          <a:xfrm>
            <a:off x="2028037" y="4473061"/>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7" name="Rectangle 26"/>
          <p:cNvSpPr/>
          <p:nvPr/>
        </p:nvSpPr>
        <p:spPr>
          <a:xfrm>
            <a:off x="4214411" y="468739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8" name="Rectangle 27"/>
          <p:cNvSpPr/>
          <p:nvPr/>
        </p:nvSpPr>
        <p:spPr>
          <a:xfrm>
            <a:off x="6055239" y="426285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4" name="Rectangle 23"/>
          <p:cNvSpPr/>
          <p:nvPr/>
        </p:nvSpPr>
        <p:spPr>
          <a:xfrm>
            <a:off x="7434228" y="453087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886604" y="2889000"/>
            <a:ext cx="1323198" cy="1592708"/>
          </a:xfrm>
          <a:prstGeom prst="rect">
            <a:avLst/>
          </a:prstGeom>
        </p:spPr>
      </p:pic>
      <p:sp>
        <p:nvSpPr>
          <p:cNvPr id="25" name="TextBox 24"/>
          <p:cNvSpPr txBox="1"/>
          <p:nvPr/>
        </p:nvSpPr>
        <p:spPr>
          <a:xfrm>
            <a:off x="5929301" y="2383298"/>
            <a:ext cx="1418977" cy="507831"/>
          </a:xfrm>
          <a:prstGeom prst="rect">
            <a:avLst/>
          </a:prstGeom>
          <a:noFill/>
        </p:spPr>
        <p:txBody>
          <a:bodyPr wrap="square" rtlCol="0">
            <a:spAutoFit/>
          </a:bodyPr>
          <a:lstStyle/>
          <a:p>
            <a:r>
              <a:rPr lang="en-US" sz="900" dirty="0"/>
              <a:t>Natalie asks around her team for answers, but finds none.</a:t>
            </a:r>
            <a:endParaRPr lang="en-US" sz="900" dirty="0"/>
          </a:p>
        </p:txBody>
      </p:sp>
    </p:spTree>
    <p:extLst>
      <p:ext uri="{BB962C8B-B14F-4D97-AF65-F5344CB8AC3E}">
        <p14:creationId xmlns:p14="http://schemas.microsoft.com/office/powerpoint/2010/main" val="125508583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559" y="4995423"/>
            <a:ext cx="1715691" cy="830997"/>
          </a:xfrm>
          <a:prstGeom prst="rect">
            <a:avLst/>
          </a:prstGeom>
          <a:noFill/>
        </p:spPr>
        <p:txBody>
          <a:bodyPr wrap="square" rtlCol="0">
            <a:spAutoFit/>
          </a:bodyPr>
          <a:lstStyle/>
          <a:p>
            <a:r>
              <a:rPr lang="en-US" sz="1350" dirty="0"/>
              <a:t>Value Proposition:</a:t>
            </a:r>
          </a:p>
          <a:p>
            <a:r>
              <a:rPr lang="en-US" sz="1350" dirty="0"/>
              <a:t>- </a:t>
            </a:r>
            <a:r>
              <a:rPr lang="en-US" sz="1050" dirty="0"/>
              <a:t>Ideas and problems occur throughout the day. This is natural.</a:t>
            </a:r>
          </a:p>
        </p:txBody>
      </p:sp>
      <p:sp>
        <p:nvSpPr>
          <p:cNvPr id="5" name="TextBox 4"/>
          <p:cNvSpPr txBox="1"/>
          <p:nvPr/>
        </p:nvSpPr>
        <p:spPr>
          <a:xfrm>
            <a:off x="2000250" y="4995423"/>
            <a:ext cx="1676951" cy="830997"/>
          </a:xfrm>
          <a:prstGeom prst="rect">
            <a:avLst/>
          </a:prstGeom>
          <a:noFill/>
        </p:spPr>
        <p:txBody>
          <a:bodyPr wrap="square" rtlCol="0">
            <a:spAutoFit/>
          </a:bodyPr>
          <a:lstStyle/>
          <a:p>
            <a:r>
              <a:rPr lang="en-US" sz="1350" dirty="0"/>
              <a:t>Value </a:t>
            </a:r>
            <a:r>
              <a:rPr lang="en-US" sz="1350" dirty="0"/>
              <a:t>Proposition:</a:t>
            </a:r>
          </a:p>
          <a:p>
            <a:r>
              <a:rPr lang="en-US" sz="1350" dirty="0"/>
              <a:t>- </a:t>
            </a:r>
            <a:r>
              <a:rPr lang="en-US" sz="1050" dirty="0"/>
              <a:t>Marketing for One Bridge will be multi channel and recurring.</a:t>
            </a:r>
          </a:p>
        </p:txBody>
      </p:sp>
      <p:sp>
        <p:nvSpPr>
          <p:cNvPr id="6" name="TextBox 5"/>
          <p:cNvSpPr txBox="1"/>
          <p:nvPr/>
        </p:nvSpPr>
        <p:spPr>
          <a:xfrm>
            <a:off x="5657850" y="4973503"/>
            <a:ext cx="1677142" cy="946413"/>
          </a:xfrm>
          <a:prstGeom prst="rect">
            <a:avLst/>
          </a:prstGeom>
          <a:noFill/>
        </p:spPr>
        <p:txBody>
          <a:bodyPr wrap="square" rtlCol="0">
            <a:spAutoFit/>
          </a:bodyPr>
          <a:lstStyle/>
          <a:p>
            <a:r>
              <a:rPr lang="en-US" sz="1350" dirty="0"/>
              <a:t>Value </a:t>
            </a:r>
            <a:r>
              <a:rPr lang="en-US" sz="1350" dirty="0"/>
              <a:t>Proposition:</a:t>
            </a:r>
          </a:p>
          <a:p>
            <a:r>
              <a:rPr lang="en-US" sz="1050" dirty="0"/>
              <a:t>- Having a dedicated team with varied experiences working together is optimal.</a:t>
            </a:r>
          </a:p>
        </p:txBody>
      </p:sp>
      <p:sp>
        <p:nvSpPr>
          <p:cNvPr id="7" name="TextBox 6"/>
          <p:cNvSpPr txBox="1"/>
          <p:nvPr/>
        </p:nvSpPr>
        <p:spPr>
          <a:xfrm>
            <a:off x="3771900" y="4987815"/>
            <a:ext cx="1844380" cy="830997"/>
          </a:xfrm>
          <a:prstGeom prst="rect">
            <a:avLst/>
          </a:prstGeom>
          <a:noFill/>
        </p:spPr>
        <p:txBody>
          <a:bodyPr wrap="square" rtlCol="0">
            <a:spAutoFit/>
          </a:bodyPr>
          <a:lstStyle/>
          <a:p>
            <a:r>
              <a:rPr lang="en-US" sz="1350" dirty="0"/>
              <a:t>Value </a:t>
            </a:r>
            <a:r>
              <a:rPr lang="en-US" sz="1350" dirty="0"/>
              <a:t>Proposition:</a:t>
            </a:r>
          </a:p>
          <a:p>
            <a:r>
              <a:rPr lang="en-US" sz="1350" dirty="0"/>
              <a:t>- </a:t>
            </a:r>
            <a:r>
              <a:rPr lang="en-US" sz="1050" dirty="0"/>
              <a:t>Feeling heard and being able to share ideas offers job satisfaction.</a:t>
            </a:r>
          </a:p>
        </p:txBody>
      </p:sp>
      <p:sp>
        <p:nvSpPr>
          <p:cNvPr id="10" name="TextBox 9"/>
          <p:cNvSpPr txBox="1"/>
          <p:nvPr/>
        </p:nvSpPr>
        <p:spPr>
          <a:xfrm>
            <a:off x="2356925" y="1115157"/>
            <a:ext cx="2292848" cy="784830"/>
          </a:xfrm>
          <a:prstGeom prst="rect">
            <a:avLst/>
          </a:prstGeom>
          <a:noFill/>
        </p:spPr>
        <p:txBody>
          <a:bodyPr wrap="square" rtlCol="0">
            <a:spAutoFit/>
          </a:bodyPr>
          <a:lstStyle/>
          <a:p>
            <a:r>
              <a:rPr lang="en-US" sz="1350" dirty="0"/>
              <a:t>SCENARIO:</a:t>
            </a:r>
          </a:p>
          <a:p>
            <a:r>
              <a:rPr lang="en-US" sz="1050" dirty="0"/>
              <a:t>Natalie has an idea about a business problem she would like to solve.</a:t>
            </a:r>
            <a:endParaRPr lang="en-US" sz="1050" dirty="0"/>
          </a:p>
        </p:txBody>
      </p:sp>
      <p:sp>
        <p:nvSpPr>
          <p:cNvPr id="11" name="TextBox 10"/>
          <p:cNvSpPr txBox="1"/>
          <p:nvPr/>
        </p:nvSpPr>
        <p:spPr>
          <a:xfrm>
            <a:off x="4669059" y="1114016"/>
            <a:ext cx="3894294" cy="623248"/>
          </a:xfrm>
          <a:prstGeom prst="rect">
            <a:avLst/>
          </a:prstGeom>
          <a:noFill/>
        </p:spPr>
        <p:txBody>
          <a:bodyPr wrap="square" rtlCol="0">
            <a:spAutoFit/>
          </a:bodyPr>
          <a:lstStyle/>
          <a:p>
            <a:r>
              <a:rPr lang="en-US" sz="1350" dirty="0"/>
              <a:t>GOALS &amp; EXPECTATIONS:</a:t>
            </a:r>
          </a:p>
          <a:p>
            <a:pPr marL="128588" indent="-128588">
              <a:buFont typeface="Arial" panose="020B0604020202020204" pitchFamily="34" charset="0"/>
              <a:buChar char="•"/>
            </a:pPr>
            <a:r>
              <a:rPr lang="en-US" sz="1050" dirty="0"/>
              <a:t>Natalie wants to share her idea with the right resources.</a:t>
            </a:r>
          </a:p>
          <a:p>
            <a:pPr marL="128588" indent="-128588">
              <a:buFont typeface="Arial" panose="020B0604020202020204" pitchFamily="34" charset="0"/>
              <a:buChar char="•"/>
            </a:pPr>
            <a:r>
              <a:rPr lang="en-US" sz="1050" dirty="0"/>
              <a:t>Natalie expects to easily find some place to share her idea.</a:t>
            </a:r>
            <a:endParaRPr lang="en-US" sz="1050"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81272" y="3397759"/>
            <a:ext cx="1365412" cy="1068356"/>
          </a:xfrm>
          <a:prstGeom prst="rect">
            <a:avLst/>
          </a:prstGeom>
        </p:spPr>
      </p:pic>
      <p:sp>
        <p:nvSpPr>
          <p:cNvPr id="3" name="TextBox 2"/>
          <p:cNvSpPr txBox="1"/>
          <p:nvPr/>
        </p:nvSpPr>
        <p:spPr>
          <a:xfrm>
            <a:off x="350684" y="2682929"/>
            <a:ext cx="1553601" cy="507831"/>
          </a:xfrm>
          <a:prstGeom prst="rect">
            <a:avLst/>
          </a:prstGeom>
          <a:noFill/>
        </p:spPr>
        <p:txBody>
          <a:bodyPr wrap="square" rtlCol="0">
            <a:spAutoFit/>
          </a:bodyPr>
          <a:lstStyle/>
          <a:p>
            <a:r>
              <a:rPr lang="en-US" sz="900" dirty="0"/>
              <a:t>Natalie comes up with a great idea for improving the way her team works.</a:t>
            </a:r>
            <a:endParaRPr lang="en-US" sz="900"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6649" y="3331907"/>
            <a:ext cx="1361670" cy="1359944"/>
          </a:xfrm>
          <a:prstGeom prst="rect">
            <a:avLst/>
          </a:prstGeom>
        </p:spPr>
      </p:pic>
      <p:sp>
        <p:nvSpPr>
          <p:cNvPr id="13" name="TextBox 12"/>
          <p:cNvSpPr txBox="1"/>
          <p:nvPr/>
        </p:nvSpPr>
        <p:spPr>
          <a:xfrm>
            <a:off x="5814823" y="2367118"/>
            <a:ext cx="1464659" cy="1061829"/>
          </a:xfrm>
          <a:prstGeom prst="rect">
            <a:avLst/>
          </a:prstGeom>
          <a:noFill/>
        </p:spPr>
        <p:txBody>
          <a:bodyPr wrap="square" rtlCol="0">
            <a:spAutoFit/>
          </a:bodyPr>
          <a:lstStyle/>
          <a:p>
            <a:r>
              <a:rPr lang="en-US" sz="900" dirty="0"/>
              <a:t>A dedicated team reviews all the One Bridge entries and determines the best home for resolution, all while keeping Natalie updated on progress.</a:t>
            </a:r>
            <a:endParaRPr lang="en-US" sz="900" dirty="0"/>
          </a:p>
        </p:txBody>
      </p:sp>
      <p:sp>
        <p:nvSpPr>
          <p:cNvPr id="15" name="TextBox 14"/>
          <p:cNvSpPr txBox="1"/>
          <p:nvPr/>
        </p:nvSpPr>
        <p:spPr>
          <a:xfrm>
            <a:off x="3832072" y="2427025"/>
            <a:ext cx="1621115" cy="646331"/>
          </a:xfrm>
          <a:prstGeom prst="rect">
            <a:avLst/>
          </a:prstGeom>
          <a:noFill/>
        </p:spPr>
        <p:txBody>
          <a:bodyPr wrap="square" rtlCol="0">
            <a:spAutoFit/>
          </a:bodyPr>
          <a:lstStyle/>
          <a:p>
            <a:r>
              <a:rPr lang="en-US" sz="900" dirty="0"/>
              <a:t>The One Bridge site and problem or idea entry is easy and intuitive leaving Natalie feel satisfied.</a:t>
            </a:r>
            <a:endParaRPr lang="en-US" sz="900" dirty="0"/>
          </a:p>
        </p:txBody>
      </p:sp>
      <p:sp>
        <p:nvSpPr>
          <p:cNvPr id="16" name="TextBox 15"/>
          <p:cNvSpPr txBox="1"/>
          <p:nvPr/>
        </p:nvSpPr>
        <p:spPr>
          <a:xfrm>
            <a:off x="2115837" y="2701967"/>
            <a:ext cx="1553601" cy="507831"/>
          </a:xfrm>
          <a:prstGeom prst="rect">
            <a:avLst/>
          </a:prstGeom>
          <a:noFill/>
        </p:spPr>
        <p:txBody>
          <a:bodyPr wrap="square" rtlCol="0">
            <a:spAutoFit/>
          </a:bodyPr>
          <a:lstStyle/>
          <a:p>
            <a:r>
              <a:rPr lang="en-US" sz="900" dirty="0"/>
              <a:t>She has learned about One Bridge recently and goes there with her idea.</a:t>
            </a:r>
            <a:endParaRPr lang="en-US" sz="900" dirty="0"/>
          </a:p>
        </p:txBody>
      </p:sp>
      <p:sp>
        <p:nvSpPr>
          <p:cNvPr id="18" name="Rectangle 17"/>
          <p:cNvSpPr/>
          <p:nvPr/>
        </p:nvSpPr>
        <p:spPr>
          <a:xfrm rot="20788290">
            <a:off x="-43180" y="1118166"/>
            <a:ext cx="2389116" cy="1315745"/>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FUTURE </a:t>
            </a:r>
          </a:p>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Journey</a:t>
            </a:r>
            <a:endPar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2" name="Freeform 21"/>
          <p:cNvSpPr/>
          <p:nvPr/>
        </p:nvSpPr>
        <p:spPr>
          <a:xfrm>
            <a:off x="350684" y="4145317"/>
            <a:ext cx="8458510" cy="850106"/>
          </a:xfrm>
          <a:custGeom>
            <a:avLst/>
            <a:gdLst>
              <a:gd name="connsiteX0" fmla="*/ 0 w 10506075"/>
              <a:gd name="connsiteY0" fmla="*/ 1133475 h 1133475"/>
              <a:gd name="connsiteX1" fmla="*/ 1962150 w 10506075"/>
              <a:gd name="connsiteY1" fmla="*/ 628650 h 1133475"/>
              <a:gd name="connsiteX2" fmla="*/ 3000375 w 10506075"/>
              <a:gd name="connsiteY2" fmla="*/ 1066800 h 1133475"/>
              <a:gd name="connsiteX3" fmla="*/ 4981575 w 10506075"/>
              <a:gd name="connsiteY3" fmla="*/ 333375 h 1133475"/>
              <a:gd name="connsiteX4" fmla="*/ 7267575 w 10506075"/>
              <a:gd name="connsiteY4" fmla="*/ 1028700 h 1133475"/>
              <a:gd name="connsiteX5" fmla="*/ 10506075 w 10506075"/>
              <a:gd name="connsiteY5"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6075" h="1133475">
                <a:moveTo>
                  <a:pt x="0" y="1133475"/>
                </a:moveTo>
                <a:cubicBezTo>
                  <a:pt x="731044" y="886618"/>
                  <a:pt x="1462088" y="639762"/>
                  <a:pt x="1962150" y="628650"/>
                </a:cubicBezTo>
                <a:cubicBezTo>
                  <a:pt x="2462212" y="617538"/>
                  <a:pt x="2497138" y="1116012"/>
                  <a:pt x="3000375" y="1066800"/>
                </a:cubicBezTo>
                <a:cubicBezTo>
                  <a:pt x="3503613" y="1017587"/>
                  <a:pt x="4270375" y="339725"/>
                  <a:pt x="4981575" y="333375"/>
                </a:cubicBezTo>
                <a:cubicBezTo>
                  <a:pt x="5692775" y="327025"/>
                  <a:pt x="6346825" y="1084262"/>
                  <a:pt x="7267575" y="1028700"/>
                </a:cubicBezTo>
                <a:cubicBezTo>
                  <a:pt x="8188325" y="973138"/>
                  <a:pt x="9947275" y="198437"/>
                  <a:pt x="105060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286551" y="4564195"/>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6" name="Rectangle 25"/>
          <p:cNvSpPr/>
          <p:nvPr/>
        </p:nvSpPr>
        <p:spPr>
          <a:xfrm>
            <a:off x="1891950" y="4241008"/>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7" name="Rectangle 26"/>
          <p:cNvSpPr/>
          <p:nvPr/>
        </p:nvSpPr>
        <p:spPr>
          <a:xfrm>
            <a:off x="3861448" y="4075239"/>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8" name="Rectangle 27"/>
          <p:cNvSpPr/>
          <p:nvPr/>
        </p:nvSpPr>
        <p:spPr>
          <a:xfrm>
            <a:off x="5815624" y="4533207"/>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884932" y="3217949"/>
            <a:ext cx="1568255" cy="793929"/>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722145" y="3551910"/>
            <a:ext cx="1557337" cy="1168003"/>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41118" y="2444188"/>
            <a:ext cx="1121930" cy="1684580"/>
          </a:xfrm>
          <a:prstGeom prst="rect">
            <a:avLst/>
          </a:prstGeom>
        </p:spPr>
      </p:pic>
      <p:sp>
        <p:nvSpPr>
          <p:cNvPr id="29" name="TextBox 28"/>
          <p:cNvSpPr txBox="1"/>
          <p:nvPr/>
        </p:nvSpPr>
        <p:spPr>
          <a:xfrm>
            <a:off x="7507453" y="1875763"/>
            <a:ext cx="1490118" cy="507831"/>
          </a:xfrm>
          <a:prstGeom prst="rect">
            <a:avLst/>
          </a:prstGeom>
          <a:noFill/>
        </p:spPr>
        <p:txBody>
          <a:bodyPr wrap="square" rtlCol="0">
            <a:spAutoFit/>
          </a:bodyPr>
          <a:lstStyle/>
          <a:p>
            <a:r>
              <a:rPr lang="en-US" sz="900" dirty="0"/>
              <a:t>Natalie has a solution now where here idea can take flight.</a:t>
            </a:r>
            <a:endParaRPr lang="en-US" sz="900" dirty="0"/>
          </a:p>
        </p:txBody>
      </p:sp>
      <p:sp>
        <p:nvSpPr>
          <p:cNvPr id="31" name="TextBox 30"/>
          <p:cNvSpPr txBox="1"/>
          <p:nvPr/>
        </p:nvSpPr>
        <p:spPr>
          <a:xfrm>
            <a:off x="7372350" y="4965633"/>
            <a:ext cx="1677142" cy="784830"/>
          </a:xfrm>
          <a:prstGeom prst="rect">
            <a:avLst/>
          </a:prstGeom>
          <a:noFill/>
        </p:spPr>
        <p:txBody>
          <a:bodyPr wrap="square" rtlCol="0">
            <a:spAutoFit/>
          </a:bodyPr>
          <a:lstStyle/>
          <a:p>
            <a:r>
              <a:rPr lang="en-US" sz="1350" dirty="0"/>
              <a:t>Value </a:t>
            </a:r>
            <a:r>
              <a:rPr lang="en-US" sz="1350" dirty="0"/>
              <a:t>Proposition:</a:t>
            </a:r>
          </a:p>
          <a:p>
            <a:r>
              <a:rPr lang="en-US" sz="1050" dirty="0"/>
              <a:t>- The feeling of winning in the workplace can be very empowering.</a:t>
            </a:r>
          </a:p>
        </p:txBody>
      </p:sp>
      <p:sp>
        <p:nvSpPr>
          <p:cNvPr id="33" name="Rectangle 32"/>
          <p:cNvSpPr/>
          <p:nvPr/>
        </p:nvSpPr>
        <p:spPr>
          <a:xfrm>
            <a:off x="7558273" y="4155773"/>
            <a:ext cx="266741" cy="346249"/>
          </a:xfrm>
          <a:prstGeom prst="rect">
            <a:avLst/>
          </a:prstGeom>
          <a:noFill/>
        </p:spPr>
        <p:txBody>
          <a:bodyPr wrap="none" lIns="68580" tIns="34290" rIns="68580" bIns="34290">
            <a:spAutoFit/>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06437963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017 Plan - Innovation (Round 1)">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Internal-Consumer-SmallBusiness_PowerPointTemplate">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6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Dividers and Statement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pecialty Slides">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Expanded 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ontent">
  <a:themeElements>
    <a:clrScheme name="USBConsumer15">
      <a:dk1>
        <a:srgbClr val="0C2074"/>
      </a:dk1>
      <a:lt1>
        <a:sysClr val="window" lastClr="FFFFFF"/>
      </a:lt1>
      <a:dk2>
        <a:srgbClr val="4D4D4D"/>
      </a:dk2>
      <a:lt2>
        <a:srgbClr val="FFFFFF"/>
      </a:lt2>
      <a:accent1>
        <a:srgbClr val="0C2074"/>
      </a:accent1>
      <a:accent2>
        <a:srgbClr val="67B2E8"/>
      </a:accent2>
      <a:accent3>
        <a:srgbClr val="DE162B"/>
      </a:accent3>
      <a:accent4>
        <a:srgbClr val="4D9C45"/>
      </a:accent4>
      <a:accent5>
        <a:srgbClr val="EB7923"/>
      </a:accent5>
      <a:accent6>
        <a:srgbClr val="636466"/>
      </a:accent6>
      <a:hlink>
        <a:srgbClr val="000000"/>
      </a:hlink>
      <a:folHlink>
        <a:srgbClr val="636466"/>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Founder xmlns="abbb206e-8c41-4a1d-88cb-549e53215ac2">
      <UserInfo>
        <DisplayName/>
        <AccountId xsi:nil="true"/>
        <AccountType/>
      </UserInfo>
    </Founder>
    <SharedWithUsers xmlns="75441114-22a6-4eb8-bdc3-1a959dd63168">
      <UserInfo>
        <DisplayName>Crow, Andrew G</DisplayName>
        <AccountId>16</AccountId>
        <AccountType/>
      </UserInfo>
      <UserInfo>
        <DisplayName>Born, Matthew A</DisplayName>
        <AccountId>6</AccountId>
        <AccountType/>
      </UserInfo>
      <UserInfo>
        <DisplayName>Afzal, Shahid1</DisplayName>
        <AccountId>196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2C6418767E28429FEF04BA42B7F1F9" ma:contentTypeVersion="8" ma:contentTypeDescription="Create a new document." ma:contentTypeScope="" ma:versionID="631c72ee66a13f9471c5d981b07d0322">
  <xsd:schema xmlns:xsd="http://www.w3.org/2001/XMLSchema" xmlns:xs="http://www.w3.org/2001/XMLSchema" xmlns:p="http://schemas.microsoft.com/office/2006/metadata/properties" xmlns:ns2="75441114-22a6-4eb8-bdc3-1a959dd63168" xmlns:ns3="abbb206e-8c41-4a1d-88cb-549e53215ac2" targetNamespace="http://schemas.microsoft.com/office/2006/metadata/properties" ma:root="true" ma:fieldsID="24d06b893b8da34eeaceef6604df90b5" ns2:_="" ns3:_="">
    <xsd:import namespace="75441114-22a6-4eb8-bdc3-1a959dd63168"/>
    <xsd:import namespace="abbb206e-8c41-4a1d-88cb-549e53215ac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Founder"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41114-22a6-4eb8-bdc3-1a959dd631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bb206e-8c41-4a1d-88cb-549e53215ac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Founder" ma:index="12" nillable="true" ma:displayName="Founder" ma:description="Name of the Team's founder" ma:list="UserInfo" ma:SharePointGroup="0" ma:internalName="Found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387E48-2E3D-4F6B-9440-4E90E77A360A}">
  <ds:schemaRefs>
    <ds:schemaRef ds:uri="http://purl.org/dc/terms/"/>
    <ds:schemaRef ds:uri="http://purl.org/dc/elements/1.1/"/>
    <ds:schemaRef ds:uri="http://schemas.microsoft.com/office/infopath/2007/PartnerControls"/>
    <ds:schemaRef ds:uri="http://purl.org/dc/dcmitype/"/>
    <ds:schemaRef ds:uri="http://www.w3.org/XML/1998/namespace"/>
    <ds:schemaRef ds:uri="75441114-22a6-4eb8-bdc3-1a959dd63168"/>
    <ds:schemaRef ds:uri="http://schemas.microsoft.com/office/2006/documentManagement/types"/>
    <ds:schemaRef ds:uri="http://schemas.openxmlformats.org/package/2006/metadata/core-properties"/>
    <ds:schemaRef ds:uri="abbb206e-8c41-4a1d-88cb-549e53215ac2"/>
    <ds:schemaRef ds:uri="http://schemas.microsoft.com/office/2006/metadata/properties"/>
  </ds:schemaRefs>
</ds:datastoreItem>
</file>

<file path=customXml/itemProps2.xml><?xml version="1.0" encoding="utf-8"?>
<ds:datastoreItem xmlns:ds="http://schemas.openxmlformats.org/officeDocument/2006/customXml" ds:itemID="{897AB8D7-C194-4DB5-AC4A-915B270F30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441114-22a6-4eb8-bdc3-1a959dd63168"/>
    <ds:schemaRef ds:uri="abbb206e-8c41-4a1d-88cb-549e53215a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2FCB95-3192-4DE5-831D-4F7A67FDD2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2017 Plan - Innovation (Round 1)</Template>
  <TotalTime>60023</TotalTime>
  <Words>1470</Words>
  <Application>Microsoft Office PowerPoint</Application>
  <PresentationFormat>On-screen Show (4:3)</PresentationFormat>
  <Paragraphs>152</Paragraphs>
  <Slides>19</Slides>
  <Notes>12</Notes>
  <HiddenSlides>0</HiddenSlides>
  <MMClips>0</MMClips>
  <ScaleCrop>false</ScaleCrop>
  <HeadingPairs>
    <vt:vector size="6" baseType="variant">
      <vt:variant>
        <vt:lpstr>Fonts Used</vt:lpstr>
      </vt:variant>
      <vt:variant>
        <vt:i4>3</vt:i4>
      </vt:variant>
      <vt:variant>
        <vt:lpstr>Theme</vt:lpstr>
      </vt:variant>
      <vt:variant>
        <vt:i4>15</vt:i4>
      </vt:variant>
      <vt:variant>
        <vt:lpstr>Slide Titles</vt:lpstr>
      </vt:variant>
      <vt:variant>
        <vt:i4>19</vt:i4>
      </vt:variant>
    </vt:vector>
  </HeadingPairs>
  <TitlesOfParts>
    <vt:vector size="37" baseType="lpstr">
      <vt:lpstr>Arial</vt:lpstr>
      <vt:lpstr>Arial Narrow</vt:lpstr>
      <vt:lpstr>Calibri</vt:lpstr>
      <vt:lpstr>2017 Plan - Innovation (Round 1)</vt:lpstr>
      <vt:lpstr>Section Dividers and Statement Slides</vt:lpstr>
      <vt:lpstr>Content</vt:lpstr>
      <vt:lpstr>Specialty Slides</vt:lpstr>
      <vt:lpstr>Expanded Content</vt:lpstr>
      <vt:lpstr>1_Expanded Content</vt:lpstr>
      <vt:lpstr>1_Content</vt:lpstr>
      <vt:lpstr>2_Content</vt:lpstr>
      <vt:lpstr>3_Content</vt:lpstr>
      <vt:lpstr>4_Content</vt:lpstr>
      <vt:lpstr>Internal-Consumer-SmallBusiness_PowerPointTemplate</vt:lpstr>
      <vt:lpstr>5_Content</vt:lpstr>
      <vt:lpstr>2_Expanded Content</vt:lpstr>
      <vt:lpstr>6_Content</vt:lpstr>
      <vt:lpstr>7_Content</vt:lpstr>
      <vt:lpstr>One Bridge</vt:lpstr>
      <vt:lpstr>Crowded House Innovators</vt:lpstr>
      <vt:lpstr>PROBLEM / OPPORTUNITY</vt:lpstr>
      <vt:lpstr>CUSTOMERS</vt:lpstr>
      <vt:lpstr>HUNCH</vt:lpstr>
      <vt:lpstr>MARKET</vt:lpstr>
      <vt:lpstr>MARKET</vt:lpstr>
      <vt:lpstr>PowerPoint Presentation</vt:lpstr>
      <vt:lpstr>PowerPoint Presentation</vt:lpstr>
      <vt:lpstr>One Bridge - from Business to Technology The only place you need to go for turning ideas or problems into future possibilities.</vt:lpstr>
      <vt:lpstr>Leadership Buy in: US Bank initiative inviting business lines leadership to submit business issues.</vt:lpstr>
      <vt:lpstr>Submit Business Issue: Business issue description, attachments. </vt:lpstr>
      <vt:lpstr>Collaboration: Collaboration on business issue between business users, COE, leadership.</vt:lpstr>
      <vt:lpstr>Move on to Ideation: Business issues will be posted as business Challenges in Ideaplace Or Bright Ideas Or CapEx committee can take over.</vt:lpstr>
      <vt:lpstr>Ideas/Solutions for Business Challenge: Several ideas/ solutions can be posted by innovation groups/ TOS teams to solve business issue/challenge.</vt:lpstr>
      <vt:lpstr>Value Propositions</vt:lpstr>
      <vt:lpstr>NEXT STEPS</vt:lpstr>
      <vt:lpstr>Lessons Learned</vt:lpstr>
      <vt:lpstr>PowerPoint Presentation</vt:lpstr>
    </vt:vector>
  </TitlesOfParts>
  <Company>US Bancorp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dc:title>
  <dc:creator>valerie f lancelle</dc:creator>
  <cp:lastModifiedBy>Sultan, Awais</cp:lastModifiedBy>
  <cp:revision>533</cp:revision>
  <cp:lastPrinted>2018-05-30T19:00:44Z</cp:lastPrinted>
  <dcterms:created xsi:type="dcterms:W3CDTF">2016-06-28T19:54:30Z</dcterms:created>
  <dcterms:modified xsi:type="dcterms:W3CDTF">2018-07-31T17:14:02Z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0x010100812C6418767E28429FEF04BA42B7F1F9</vt:lpwstr>
  </property>
</Properties>
</file>